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25" r:id="rId2"/>
    <p:sldMasterId id="2147483719" r:id="rId3"/>
    <p:sldMasterId id="2147483690" r:id="rId4"/>
    <p:sldMasterId id="2147483678" r:id="rId5"/>
    <p:sldMasterId id="2147483738" r:id="rId6"/>
    <p:sldMasterId id="2147483716" r:id="rId7"/>
    <p:sldMasterId id="2147483714" r:id="rId8"/>
    <p:sldMasterId id="2147483746" r:id="rId9"/>
    <p:sldMasterId id="2147483752" r:id="rId10"/>
  </p:sldMasterIdLst>
  <p:handoutMasterIdLst>
    <p:handoutMasterId r:id="rId32"/>
  </p:handoutMasterIdLst>
  <p:sldIdLst>
    <p:sldId id="263" r:id="rId11"/>
    <p:sldId id="307" r:id="rId12"/>
    <p:sldId id="321" r:id="rId13"/>
    <p:sldId id="308" r:id="rId14"/>
    <p:sldId id="309" r:id="rId15"/>
    <p:sldId id="310" r:id="rId16"/>
    <p:sldId id="312" r:id="rId17"/>
    <p:sldId id="313" r:id="rId18"/>
    <p:sldId id="314" r:id="rId19"/>
    <p:sldId id="319" r:id="rId20"/>
    <p:sldId id="318" r:id="rId21"/>
    <p:sldId id="317" r:id="rId22"/>
    <p:sldId id="316" r:id="rId23"/>
    <p:sldId id="327" r:id="rId24"/>
    <p:sldId id="276" r:id="rId25"/>
    <p:sldId id="315" r:id="rId26"/>
    <p:sldId id="306" r:id="rId27"/>
    <p:sldId id="324" r:id="rId28"/>
    <p:sldId id="326" r:id="rId29"/>
    <p:sldId id="328" r:id="rId30"/>
    <p:sldId id="261" r:id="rId3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C42A"/>
    <a:srgbClr val="005671"/>
    <a:srgbClr val="005B7F"/>
    <a:srgbClr val="AED242"/>
    <a:srgbClr val="299DCC"/>
    <a:srgbClr val="649C2C"/>
    <a:srgbClr val="2181A7"/>
    <a:srgbClr val="CAE454"/>
    <a:srgbClr val="B3D335"/>
    <a:srgbClr val="298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63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4F66B-E2FF-47D9-A582-FFAA0E317C91}" type="datetimeFigureOut">
              <a:rPr lang="en-ZA" smtClean="0"/>
              <a:t>17/06/2020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AFCA-0693-40E7-AB2B-09A5AA2291DF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4866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left green pane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905286" y="0"/>
            <a:ext cx="4238714" cy="6229885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45274" y="154522"/>
            <a:ext cx="4623275" cy="295614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58991" y="1575356"/>
            <a:ext cx="3589234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58991" y="254364"/>
            <a:ext cx="3589234" cy="11556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58991" y="2816335"/>
            <a:ext cx="3600000" cy="3238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paragraph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45274" y="3255221"/>
            <a:ext cx="4623275" cy="295614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308031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79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 then RIGHT-CLICK and SEND TO BACK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942" y="256425"/>
            <a:ext cx="7486116" cy="13758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1" i="0" cap="none" spc="0" baseline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Edit text block</a:t>
            </a:r>
          </a:p>
        </p:txBody>
      </p:sp>
    </p:spTree>
    <p:extLst>
      <p:ext uri="{BB962C8B-B14F-4D97-AF65-F5344CB8AC3E}">
        <p14:creationId xmlns:p14="http://schemas.microsoft.com/office/powerpoint/2010/main" val="4297119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420">
          <p15:clr>
            <a:srgbClr val="FBAE40"/>
          </p15:clr>
        </p15:guide>
        <p15:guide id="5" orient="horz" pos="91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71671" y="1476571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71671" y="556652"/>
            <a:ext cx="7733944" cy="88222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71671" y="3325906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4811713" y="1743075"/>
            <a:ext cx="3973512" cy="41529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64959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71671" y="1481347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71671" y="280000"/>
            <a:ext cx="7733944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71671" y="3245221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4786313" y="1768475"/>
            <a:ext cx="3836987" cy="4195763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2616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hite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973652" y="1482403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973652" y="288058"/>
            <a:ext cx="7733944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973652" y="3175713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 hasCustomPrompt="1"/>
          </p:nvPr>
        </p:nvSpPr>
        <p:spPr>
          <a:xfrm>
            <a:off x="330199" y="1672046"/>
            <a:ext cx="3789363" cy="411026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AED242"/>
                </a:solidFill>
              </a:defRPr>
            </a:lvl1pPr>
          </a:lstStyle>
          <a:p>
            <a:r>
              <a:rPr lang="en-US" dirty="0" smtClean="0"/>
              <a:t>Click to add chart</a:t>
            </a:r>
          </a:p>
          <a:p>
            <a:endParaRPr lang="en-ZA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7596" y="424610"/>
            <a:ext cx="3800268" cy="94979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b="0" i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heading of graphic</a:t>
            </a:r>
          </a:p>
        </p:txBody>
      </p:sp>
    </p:spTree>
    <p:extLst>
      <p:ext uri="{BB962C8B-B14F-4D97-AF65-F5344CB8AC3E}">
        <p14:creationId xmlns:p14="http://schemas.microsoft.com/office/powerpoint/2010/main" val="3458094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0415" y="1801906"/>
            <a:ext cx="5460763" cy="1924800"/>
          </a:xfrm>
          <a:prstGeom prst="rect">
            <a:avLst/>
          </a:prstGeom>
        </p:spPr>
        <p:txBody>
          <a:bodyPr anchor="b"/>
          <a:lstStyle>
            <a:lvl1pPr algn="l">
              <a:defRPr sz="3000" b="1" i="0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Edit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0415" y="4369581"/>
            <a:ext cx="5452217" cy="3496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cap="all" spc="100" baseline="0">
                <a:solidFill>
                  <a:srgbClr val="005B7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edit PRESENTER NAME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90415" y="4821756"/>
            <a:ext cx="5441203" cy="49343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600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job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65879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67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63601" y="1481346"/>
            <a:ext cx="7733468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280002"/>
            <a:ext cx="7742015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896740" y="2910336"/>
            <a:ext cx="3707509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2910336"/>
            <a:ext cx="3590474" cy="2743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paragraph</a:t>
            </a:r>
          </a:p>
        </p:txBody>
      </p:sp>
    </p:spTree>
    <p:extLst>
      <p:ext uri="{BB962C8B-B14F-4D97-AF65-F5344CB8AC3E}">
        <p14:creationId xmlns:p14="http://schemas.microsoft.com/office/powerpoint/2010/main" val="40398563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4">
          <p15:clr>
            <a:srgbClr val="FBAE40"/>
          </p15:clr>
        </p15:guide>
        <p15:guide id="4" pos="5420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61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63601" y="1481346"/>
            <a:ext cx="7733468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280002"/>
            <a:ext cx="7742015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896740" y="2910336"/>
            <a:ext cx="3707509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2910336"/>
            <a:ext cx="3590474" cy="2743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paragraph</a:t>
            </a:r>
          </a:p>
        </p:txBody>
      </p:sp>
    </p:spTree>
    <p:extLst>
      <p:ext uri="{BB962C8B-B14F-4D97-AF65-F5344CB8AC3E}">
        <p14:creationId xmlns:p14="http://schemas.microsoft.com/office/powerpoint/2010/main" val="25216673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4">
          <p15:clr>
            <a:srgbClr val="FBAE40"/>
          </p15:clr>
        </p15:guide>
        <p15:guide id="4" pos="5420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61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 then RIGHT-CLICK and SEND TO BACK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942" y="256425"/>
            <a:ext cx="7486116" cy="13758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1" i="0" cap="none" spc="0" baseline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Edit text block</a:t>
            </a:r>
          </a:p>
        </p:txBody>
      </p:sp>
    </p:spTree>
    <p:extLst>
      <p:ext uri="{BB962C8B-B14F-4D97-AF65-F5344CB8AC3E}">
        <p14:creationId xmlns:p14="http://schemas.microsoft.com/office/powerpoint/2010/main" val="13459356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420">
          <p15:clr>
            <a:srgbClr val="FBAE40"/>
          </p15:clr>
        </p15:guide>
        <p15:guide id="5" orient="horz" pos="91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71671" y="1481347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71671" y="280000"/>
            <a:ext cx="7733944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71671" y="3245221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4786313" y="1768475"/>
            <a:ext cx="3836987" cy="4195763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01235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left green pane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905286" y="1"/>
            <a:ext cx="4238714" cy="6238430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45274" y="154522"/>
            <a:ext cx="4623275" cy="607536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58991" y="1575356"/>
            <a:ext cx="3589234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58991" y="245818"/>
            <a:ext cx="3589234" cy="11556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58991" y="2816335"/>
            <a:ext cx="3600000" cy="3238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paragraph</a:t>
            </a:r>
          </a:p>
        </p:txBody>
      </p:sp>
    </p:spTree>
    <p:extLst>
      <p:ext uri="{BB962C8B-B14F-4D97-AF65-F5344CB8AC3E}">
        <p14:creationId xmlns:p14="http://schemas.microsoft.com/office/powerpoint/2010/main" val="4023772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79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in green pane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72000" y="1"/>
            <a:ext cx="4572000" cy="6238430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7702" y="1480670"/>
            <a:ext cx="3782466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39156" y="254364"/>
            <a:ext cx="3791012" cy="11556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39156" y="2816335"/>
            <a:ext cx="3782466" cy="3238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paragraph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 hasCustomPrompt="1"/>
          </p:nvPr>
        </p:nvSpPr>
        <p:spPr>
          <a:xfrm>
            <a:off x="5106173" y="264978"/>
            <a:ext cx="3460986" cy="2640592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chart</a:t>
            </a:r>
            <a:endParaRPr lang="en-ZA" dirty="0"/>
          </a:p>
        </p:txBody>
      </p:sp>
      <p:sp>
        <p:nvSpPr>
          <p:cNvPr id="12" name="Chart Placeholder 4"/>
          <p:cNvSpPr>
            <a:spLocks noGrp="1"/>
          </p:cNvSpPr>
          <p:nvPr>
            <p:ph type="chart" sz="quarter" idx="15" hasCustomPrompt="1"/>
          </p:nvPr>
        </p:nvSpPr>
        <p:spPr>
          <a:xfrm>
            <a:off x="5104748" y="3348592"/>
            <a:ext cx="3463836" cy="264059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79818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799" userDrawn="1">
          <p15:clr>
            <a:srgbClr val="FBAE40"/>
          </p15:clr>
        </p15:guide>
        <p15:guide id="6" orient="horz" pos="161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73322"/>
            <a:ext cx="2967038" cy="381996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5B7F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to add photo</a:t>
            </a:r>
            <a:endParaRPr lang="en-ZA" dirty="0" smtClean="0"/>
          </a:p>
          <a:p>
            <a:endParaRPr lang="en-ZA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176962" y="1262195"/>
            <a:ext cx="2967038" cy="38306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088481" y="1262195"/>
            <a:ext cx="2967038" cy="38306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5160773"/>
            <a:ext cx="2662238" cy="94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CAPTION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36259" y="5160773"/>
            <a:ext cx="2671482" cy="94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CAPTION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338047" y="5160773"/>
            <a:ext cx="2644868" cy="9408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CAPTION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833717" y="143269"/>
            <a:ext cx="7476566" cy="1044598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3000" b="1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Edit slide heading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602715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3249" userDrawn="1">
          <p15:clr>
            <a:srgbClr val="FBAE40"/>
          </p15:clr>
        </p15:guide>
        <p15:guide id="5" orient="horz" pos="79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153824" y="136732"/>
            <a:ext cx="4358355" cy="52814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45280" y="5418137"/>
            <a:ext cx="4366899" cy="8117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CAPTION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656033" y="5418138"/>
            <a:ext cx="4359600" cy="8117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CAPTION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56656" y="136732"/>
            <a:ext cx="4358355" cy="52814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326043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3413" userDrawn="1">
          <p15:clr>
            <a:srgbClr val="FBAE40"/>
          </p15:clr>
        </p15:guide>
        <p15:guide id="5" orient="horz" pos="82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71671" y="1481347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71671" y="280000"/>
            <a:ext cx="7733944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71671" y="3245221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4786313" y="1768475"/>
            <a:ext cx="3836987" cy="4195763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9326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 then RIGHT-CLICK and SEND TO BACK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942" y="256425"/>
            <a:ext cx="7486116" cy="13758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1" i="0" cap="none" spc="0" baseline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Edit text block</a:t>
            </a:r>
          </a:p>
        </p:txBody>
      </p:sp>
    </p:spTree>
    <p:extLst>
      <p:ext uri="{BB962C8B-B14F-4D97-AF65-F5344CB8AC3E}">
        <p14:creationId xmlns:p14="http://schemas.microsoft.com/office/powerpoint/2010/main" val="42034069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420">
          <p15:clr>
            <a:srgbClr val="FBAE40"/>
          </p15:clr>
        </p15:guide>
        <p15:guide id="5" orient="horz" pos="91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 then RIGHT-CLICK and SEND TO BACK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942" y="256425"/>
            <a:ext cx="7486116" cy="13758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1" i="0" cap="none" spc="0" baseline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Edit text block</a:t>
            </a:r>
          </a:p>
        </p:txBody>
      </p:sp>
    </p:spTree>
    <p:extLst>
      <p:ext uri="{BB962C8B-B14F-4D97-AF65-F5344CB8AC3E}">
        <p14:creationId xmlns:p14="http://schemas.microsoft.com/office/powerpoint/2010/main" val="24054813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420">
          <p15:clr>
            <a:srgbClr val="FBAE40"/>
          </p15:clr>
        </p15:guide>
        <p15:guide id="5" orient="horz" pos="91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63601" y="1481346"/>
            <a:ext cx="7733468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280002"/>
            <a:ext cx="7742015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896740" y="2910336"/>
            <a:ext cx="3707509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2910336"/>
            <a:ext cx="3590474" cy="2743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paragraph</a:t>
            </a:r>
          </a:p>
        </p:txBody>
      </p:sp>
    </p:spTree>
    <p:extLst>
      <p:ext uri="{BB962C8B-B14F-4D97-AF65-F5344CB8AC3E}">
        <p14:creationId xmlns:p14="http://schemas.microsoft.com/office/powerpoint/2010/main" val="26285358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4" userDrawn="1">
          <p15:clr>
            <a:srgbClr val="FBAE40"/>
          </p15:clr>
        </p15:guide>
        <p15:guide id="4" pos="5420" userDrawn="1">
          <p15:clr>
            <a:srgbClr val="FBAE40"/>
          </p15:clr>
        </p15:guide>
        <p15:guide id="5" orient="horz" pos="799" userDrawn="1">
          <p15:clr>
            <a:srgbClr val="FBAE40"/>
          </p15:clr>
        </p15:guide>
        <p15:guide id="6" orient="horz" pos="161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emf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7" name="Rectangle 1"/>
          <p:cNvSpPr/>
          <p:nvPr userDrawn="1"/>
        </p:nvSpPr>
        <p:spPr>
          <a:xfrm>
            <a:off x="-4762" y="6662739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213503" y="6067515"/>
            <a:ext cx="7934770" cy="790486"/>
            <a:chOff x="1213503" y="6255521"/>
            <a:chExt cx="7934770" cy="602479"/>
          </a:xfrm>
        </p:grpSpPr>
        <p:sp>
          <p:nvSpPr>
            <p:cNvPr id="18" name="Isosceles Triangle 6"/>
            <p:cNvSpPr/>
            <p:nvPr userDrawn="1"/>
          </p:nvSpPr>
          <p:spPr>
            <a:xfrm>
              <a:off x="1239140" y="6255521"/>
              <a:ext cx="7909133" cy="602479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0" name="Isosceles Triangle 6"/>
            <p:cNvSpPr/>
            <p:nvPr userDrawn="1"/>
          </p:nvSpPr>
          <p:spPr>
            <a:xfrm>
              <a:off x="1213503" y="6614445"/>
              <a:ext cx="5503491" cy="2435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8068 h 308068"/>
                <a:gd name="connsiteX1" fmla="*/ 4707828 w 7904860"/>
                <a:gd name="connsiteY1" fmla="*/ 0 h 308068"/>
                <a:gd name="connsiteX2" fmla="*/ 7904860 w 7904860"/>
                <a:gd name="connsiteY2" fmla="*/ 308068 h 308068"/>
                <a:gd name="connsiteX3" fmla="*/ 0 w 7904860"/>
                <a:gd name="connsiteY3" fmla="*/ 308068 h 30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8068">
                  <a:moveTo>
                    <a:pt x="0" y="308068"/>
                  </a:moveTo>
                  <a:lnTo>
                    <a:pt x="4707828" y="0"/>
                  </a:lnTo>
                  <a:lnTo>
                    <a:pt x="7904860" y="308068"/>
                  </a:lnTo>
                  <a:lnTo>
                    <a:pt x="0" y="308068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06" y="6372960"/>
            <a:ext cx="2242800" cy="41344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7555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4" r:id="rId2"/>
    <p:sldLayoutId id="2147483737" r:id="rId3"/>
    <p:sldLayoutId id="2147483736" r:id="rId4"/>
    <p:sldLayoutId id="2147483741" r:id="rId5"/>
    <p:sldLayoutId id="2147483749" r:id="rId6"/>
    <p:sldLayoutId id="21474837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6"/>
          <p:cNvSpPr/>
          <p:nvPr userDrawn="1"/>
        </p:nvSpPr>
        <p:spPr>
          <a:xfrm flipH="1">
            <a:off x="0" y="5811140"/>
            <a:ext cx="5828232" cy="104685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1"/>
          <p:cNvSpPr/>
          <p:nvPr userDrawn="1"/>
        </p:nvSpPr>
        <p:spPr>
          <a:xfrm>
            <a:off x="0" y="6417892"/>
            <a:ext cx="3802879" cy="440107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93862" y="5366759"/>
            <a:ext cx="8050138" cy="1491240"/>
            <a:chOff x="1093862" y="5148942"/>
            <a:chExt cx="8050138" cy="1709057"/>
          </a:xfrm>
        </p:grpSpPr>
        <p:sp>
          <p:nvSpPr>
            <p:cNvPr id="10" name="Isosceles Triangle 6"/>
            <p:cNvSpPr/>
            <p:nvPr userDrawn="1"/>
          </p:nvSpPr>
          <p:spPr>
            <a:xfrm>
              <a:off x="1234867" y="5148942"/>
              <a:ext cx="7909133" cy="1709057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Isosceles Triangle 6"/>
            <p:cNvSpPr/>
            <p:nvPr userDrawn="1"/>
          </p:nvSpPr>
          <p:spPr>
            <a:xfrm>
              <a:off x="1093862" y="6294844"/>
              <a:ext cx="5487319" cy="5631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292243">
                  <a:moveTo>
                    <a:pt x="0" y="292204"/>
                  </a:moveTo>
                  <a:lnTo>
                    <a:pt x="4012162" y="0"/>
                  </a:lnTo>
                  <a:cubicBezTo>
                    <a:pt x="4020263" y="801"/>
                    <a:pt x="7906284" y="296166"/>
                    <a:pt x="7904860" y="292204"/>
                  </a:cubicBezTo>
                  <a:lnTo>
                    <a:pt x="0" y="292204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10704" y="6007694"/>
            <a:ext cx="2735653" cy="70258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109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52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6"/>
          <p:cNvSpPr/>
          <p:nvPr userDrawn="1"/>
        </p:nvSpPr>
        <p:spPr>
          <a:xfrm flipH="1">
            <a:off x="0" y="5811140"/>
            <a:ext cx="5828232" cy="104685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Rectangle 1"/>
          <p:cNvSpPr/>
          <p:nvPr userDrawn="1"/>
        </p:nvSpPr>
        <p:spPr>
          <a:xfrm>
            <a:off x="0" y="6417892"/>
            <a:ext cx="3802879" cy="440107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93862" y="5366759"/>
            <a:ext cx="8050138" cy="1491240"/>
            <a:chOff x="1093862" y="5148942"/>
            <a:chExt cx="8050138" cy="1709057"/>
          </a:xfrm>
        </p:grpSpPr>
        <p:sp>
          <p:nvSpPr>
            <p:cNvPr id="10" name="Isosceles Triangle 6"/>
            <p:cNvSpPr/>
            <p:nvPr userDrawn="1"/>
          </p:nvSpPr>
          <p:spPr>
            <a:xfrm>
              <a:off x="1234867" y="5148942"/>
              <a:ext cx="7909133" cy="1709057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1" name="Isosceles Triangle 6"/>
            <p:cNvSpPr/>
            <p:nvPr userDrawn="1"/>
          </p:nvSpPr>
          <p:spPr>
            <a:xfrm>
              <a:off x="1093862" y="6294844"/>
              <a:ext cx="5487319" cy="5631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292243">
                  <a:moveTo>
                    <a:pt x="0" y="292204"/>
                  </a:moveTo>
                  <a:lnTo>
                    <a:pt x="4012162" y="0"/>
                  </a:lnTo>
                  <a:cubicBezTo>
                    <a:pt x="4020263" y="801"/>
                    <a:pt x="7906284" y="296166"/>
                    <a:pt x="7904860" y="292204"/>
                  </a:cubicBezTo>
                  <a:lnTo>
                    <a:pt x="0" y="292204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704" y="6106840"/>
            <a:ext cx="2735653" cy="50429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5352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5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3D3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Rectangle 1"/>
          <p:cNvSpPr/>
          <p:nvPr userDrawn="1"/>
        </p:nvSpPr>
        <p:spPr>
          <a:xfrm>
            <a:off x="0" y="6662738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Isosceles Triangle 6"/>
          <p:cNvSpPr/>
          <p:nvPr userDrawn="1"/>
        </p:nvSpPr>
        <p:spPr>
          <a:xfrm>
            <a:off x="1239140" y="6255521"/>
            <a:ext cx="7909133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6429032"/>
            <a:ext cx="2080407" cy="383506"/>
          </a:xfrm>
          <a:prstGeom prst="rect">
            <a:avLst/>
          </a:prstGeom>
        </p:spPr>
      </p:pic>
      <p:sp>
        <p:nvSpPr>
          <p:cNvPr id="13" name="Isosceles Triangle 6"/>
          <p:cNvSpPr/>
          <p:nvPr userDrawn="1"/>
        </p:nvSpPr>
        <p:spPr>
          <a:xfrm>
            <a:off x="1213503" y="6614445"/>
            <a:ext cx="5503491" cy="243555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47"/>
              <a:gd name="connsiteX1" fmla="*/ 4832558 w 7904860"/>
              <a:gd name="connsiteY1" fmla="*/ 0 h 369147"/>
              <a:gd name="connsiteX2" fmla="*/ 7904860 w 7904860"/>
              <a:gd name="connsiteY2" fmla="*/ 369116 h 369147"/>
              <a:gd name="connsiteX3" fmla="*/ 0 w 7904860"/>
              <a:gd name="connsiteY3" fmla="*/ 369116 h 369147"/>
              <a:gd name="connsiteX0" fmla="*/ 0 w 7904860"/>
              <a:gd name="connsiteY0" fmla="*/ 309296 h 309333"/>
              <a:gd name="connsiteX1" fmla="*/ 4012162 w 7904860"/>
              <a:gd name="connsiteY1" fmla="*/ 0 h 309333"/>
              <a:gd name="connsiteX2" fmla="*/ 7904860 w 7904860"/>
              <a:gd name="connsiteY2" fmla="*/ 309296 h 309333"/>
              <a:gd name="connsiteX3" fmla="*/ 0 w 7904860"/>
              <a:gd name="connsiteY3" fmla="*/ 309296 h 309333"/>
              <a:gd name="connsiteX0" fmla="*/ 0 w 7904860"/>
              <a:gd name="connsiteY0" fmla="*/ 292204 h 292243"/>
              <a:gd name="connsiteX1" fmla="*/ 4012162 w 7904860"/>
              <a:gd name="connsiteY1" fmla="*/ 0 h 292243"/>
              <a:gd name="connsiteX2" fmla="*/ 7904860 w 7904860"/>
              <a:gd name="connsiteY2" fmla="*/ 292204 h 292243"/>
              <a:gd name="connsiteX3" fmla="*/ 0 w 7904860"/>
              <a:gd name="connsiteY3" fmla="*/ 292204 h 292243"/>
              <a:gd name="connsiteX0" fmla="*/ 0 w 7904860"/>
              <a:gd name="connsiteY0" fmla="*/ 308068 h 308068"/>
              <a:gd name="connsiteX1" fmla="*/ 4707828 w 7904860"/>
              <a:gd name="connsiteY1" fmla="*/ 0 h 308068"/>
              <a:gd name="connsiteX2" fmla="*/ 7904860 w 7904860"/>
              <a:gd name="connsiteY2" fmla="*/ 308068 h 308068"/>
              <a:gd name="connsiteX3" fmla="*/ 0 w 7904860"/>
              <a:gd name="connsiteY3" fmla="*/ 308068 h 3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08068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298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10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544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5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1"/>
          <p:cNvSpPr/>
          <p:nvPr userDrawn="1"/>
        </p:nvSpPr>
        <p:spPr>
          <a:xfrm>
            <a:off x="-4762" y="6662739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Isosceles Triangle 6"/>
          <p:cNvSpPr/>
          <p:nvPr userDrawn="1"/>
        </p:nvSpPr>
        <p:spPr>
          <a:xfrm>
            <a:off x="1239140" y="6255521"/>
            <a:ext cx="7909133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24" y="6435694"/>
            <a:ext cx="1902481" cy="350707"/>
          </a:xfrm>
          <a:prstGeom prst="rect">
            <a:avLst/>
          </a:prstGeom>
        </p:spPr>
      </p:pic>
      <p:sp>
        <p:nvSpPr>
          <p:cNvPr id="12" name="Isosceles Triangle 6"/>
          <p:cNvSpPr/>
          <p:nvPr userDrawn="1"/>
        </p:nvSpPr>
        <p:spPr>
          <a:xfrm>
            <a:off x="1213503" y="6614445"/>
            <a:ext cx="5503491" cy="243555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47"/>
              <a:gd name="connsiteX1" fmla="*/ 4832558 w 7904860"/>
              <a:gd name="connsiteY1" fmla="*/ 0 h 369147"/>
              <a:gd name="connsiteX2" fmla="*/ 7904860 w 7904860"/>
              <a:gd name="connsiteY2" fmla="*/ 369116 h 369147"/>
              <a:gd name="connsiteX3" fmla="*/ 0 w 7904860"/>
              <a:gd name="connsiteY3" fmla="*/ 369116 h 369147"/>
              <a:gd name="connsiteX0" fmla="*/ 0 w 7904860"/>
              <a:gd name="connsiteY0" fmla="*/ 309296 h 309333"/>
              <a:gd name="connsiteX1" fmla="*/ 4012162 w 7904860"/>
              <a:gd name="connsiteY1" fmla="*/ 0 h 309333"/>
              <a:gd name="connsiteX2" fmla="*/ 7904860 w 7904860"/>
              <a:gd name="connsiteY2" fmla="*/ 309296 h 309333"/>
              <a:gd name="connsiteX3" fmla="*/ 0 w 7904860"/>
              <a:gd name="connsiteY3" fmla="*/ 309296 h 309333"/>
              <a:gd name="connsiteX0" fmla="*/ 0 w 7904860"/>
              <a:gd name="connsiteY0" fmla="*/ 292204 h 292243"/>
              <a:gd name="connsiteX1" fmla="*/ 4012162 w 7904860"/>
              <a:gd name="connsiteY1" fmla="*/ 0 h 292243"/>
              <a:gd name="connsiteX2" fmla="*/ 7904860 w 7904860"/>
              <a:gd name="connsiteY2" fmla="*/ 292204 h 292243"/>
              <a:gd name="connsiteX3" fmla="*/ 0 w 7904860"/>
              <a:gd name="connsiteY3" fmla="*/ 292204 h 292243"/>
              <a:gd name="connsiteX0" fmla="*/ 0 w 7904860"/>
              <a:gd name="connsiteY0" fmla="*/ 308068 h 308068"/>
              <a:gd name="connsiteX1" fmla="*/ 4707828 w 7904860"/>
              <a:gd name="connsiteY1" fmla="*/ 0 h 308068"/>
              <a:gd name="connsiteX2" fmla="*/ 7904860 w 7904860"/>
              <a:gd name="connsiteY2" fmla="*/ 308068 h 308068"/>
              <a:gd name="connsiteX3" fmla="*/ 0 w 7904860"/>
              <a:gd name="connsiteY3" fmla="*/ 308068 h 3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08068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289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4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5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1"/>
          <p:cNvSpPr/>
          <p:nvPr userDrawn="1"/>
        </p:nvSpPr>
        <p:spPr>
          <a:xfrm>
            <a:off x="-4762" y="6662739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Isosceles Triangle 6"/>
          <p:cNvSpPr/>
          <p:nvPr userDrawn="1"/>
        </p:nvSpPr>
        <p:spPr>
          <a:xfrm>
            <a:off x="1239140" y="6255521"/>
            <a:ext cx="7909133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6451945"/>
            <a:ext cx="1969334" cy="363031"/>
          </a:xfrm>
          <a:prstGeom prst="rect">
            <a:avLst/>
          </a:prstGeom>
        </p:spPr>
      </p:pic>
      <p:sp>
        <p:nvSpPr>
          <p:cNvPr id="12" name="Isosceles Triangle 6"/>
          <p:cNvSpPr/>
          <p:nvPr userDrawn="1"/>
        </p:nvSpPr>
        <p:spPr>
          <a:xfrm>
            <a:off x="1213503" y="6614445"/>
            <a:ext cx="5503491" cy="243555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47"/>
              <a:gd name="connsiteX1" fmla="*/ 4832558 w 7904860"/>
              <a:gd name="connsiteY1" fmla="*/ 0 h 369147"/>
              <a:gd name="connsiteX2" fmla="*/ 7904860 w 7904860"/>
              <a:gd name="connsiteY2" fmla="*/ 369116 h 369147"/>
              <a:gd name="connsiteX3" fmla="*/ 0 w 7904860"/>
              <a:gd name="connsiteY3" fmla="*/ 369116 h 369147"/>
              <a:gd name="connsiteX0" fmla="*/ 0 w 7904860"/>
              <a:gd name="connsiteY0" fmla="*/ 309296 h 309333"/>
              <a:gd name="connsiteX1" fmla="*/ 4012162 w 7904860"/>
              <a:gd name="connsiteY1" fmla="*/ 0 h 309333"/>
              <a:gd name="connsiteX2" fmla="*/ 7904860 w 7904860"/>
              <a:gd name="connsiteY2" fmla="*/ 309296 h 309333"/>
              <a:gd name="connsiteX3" fmla="*/ 0 w 7904860"/>
              <a:gd name="connsiteY3" fmla="*/ 309296 h 309333"/>
              <a:gd name="connsiteX0" fmla="*/ 0 w 7904860"/>
              <a:gd name="connsiteY0" fmla="*/ 292204 h 292243"/>
              <a:gd name="connsiteX1" fmla="*/ 4012162 w 7904860"/>
              <a:gd name="connsiteY1" fmla="*/ 0 h 292243"/>
              <a:gd name="connsiteX2" fmla="*/ 7904860 w 7904860"/>
              <a:gd name="connsiteY2" fmla="*/ 292204 h 292243"/>
              <a:gd name="connsiteX3" fmla="*/ 0 w 7904860"/>
              <a:gd name="connsiteY3" fmla="*/ 292204 h 292243"/>
              <a:gd name="connsiteX0" fmla="*/ 0 w 7904860"/>
              <a:gd name="connsiteY0" fmla="*/ 308068 h 308068"/>
              <a:gd name="connsiteX1" fmla="*/ 4707828 w 7904860"/>
              <a:gd name="connsiteY1" fmla="*/ 0 h 308068"/>
              <a:gd name="connsiteX2" fmla="*/ 7904860 w 7904860"/>
              <a:gd name="connsiteY2" fmla="*/ 308068 h 308068"/>
              <a:gd name="connsiteX3" fmla="*/ 0 w 7904860"/>
              <a:gd name="connsiteY3" fmla="*/ 308068 h 3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08068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5696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544">
          <p15:clr>
            <a:srgbClr val="F26B43"/>
          </p15:clr>
        </p15:guide>
        <p15:guide id="4" orient="horz" pos="799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9" y="523373"/>
            <a:ext cx="4466326" cy="786325"/>
          </a:xfrm>
          <a:prstGeom prst="rect">
            <a:avLst/>
          </a:prstGeom>
        </p:spPr>
      </p:pic>
      <p:sp>
        <p:nvSpPr>
          <p:cNvPr id="12" name="Isosceles Triangle 6"/>
          <p:cNvSpPr/>
          <p:nvPr userDrawn="1"/>
        </p:nvSpPr>
        <p:spPr>
          <a:xfrm rot="5400000" flipV="1">
            <a:off x="3601451" y="1315449"/>
            <a:ext cx="1941099" cy="9144000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28238"/>
              <a:gd name="connsiteY0" fmla="*/ 602479 h 602479"/>
              <a:gd name="connsiteX1" fmla="*/ 7928238 w 7928238"/>
              <a:gd name="connsiteY1" fmla="*/ 0 h 602479"/>
              <a:gd name="connsiteX2" fmla="*/ 7904860 w 7928238"/>
              <a:gd name="connsiteY2" fmla="*/ 602479 h 602479"/>
              <a:gd name="connsiteX3" fmla="*/ 0 w 7928238"/>
              <a:gd name="connsiteY3" fmla="*/ 602479 h 602479"/>
              <a:gd name="connsiteX0" fmla="*/ 0 w 7909133"/>
              <a:gd name="connsiteY0" fmla="*/ 587986 h 587986"/>
              <a:gd name="connsiteX1" fmla="*/ 7909133 w 7909133"/>
              <a:gd name="connsiteY1" fmla="*/ 0 h 587986"/>
              <a:gd name="connsiteX2" fmla="*/ 7904860 w 7909133"/>
              <a:gd name="connsiteY2" fmla="*/ 587986 h 587986"/>
              <a:gd name="connsiteX3" fmla="*/ 0 w 7909133"/>
              <a:gd name="connsiteY3" fmla="*/ 587986 h 587986"/>
              <a:gd name="connsiteX0" fmla="*/ 0 w 7928238"/>
              <a:gd name="connsiteY0" fmla="*/ 594197 h 594197"/>
              <a:gd name="connsiteX1" fmla="*/ 7928238 w 7928238"/>
              <a:gd name="connsiteY1" fmla="*/ 0 h 594197"/>
              <a:gd name="connsiteX2" fmla="*/ 7904860 w 7928238"/>
              <a:gd name="connsiteY2" fmla="*/ 594197 h 594197"/>
              <a:gd name="connsiteX3" fmla="*/ 0 w 7928238"/>
              <a:gd name="connsiteY3" fmla="*/ 594197 h 59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8238" h="594197">
                <a:moveTo>
                  <a:pt x="0" y="594197"/>
                </a:moveTo>
                <a:lnTo>
                  <a:pt x="7928238" y="0"/>
                </a:lnTo>
                <a:cubicBezTo>
                  <a:pt x="7926814" y="200826"/>
                  <a:pt x="7906284" y="393371"/>
                  <a:pt x="7904860" y="594197"/>
                </a:cubicBezTo>
                <a:lnTo>
                  <a:pt x="0" y="594197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Isosceles Triangle 6"/>
          <p:cNvSpPr/>
          <p:nvPr userDrawn="1"/>
        </p:nvSpPr>
        <p:spPr>
          <a:xfrm rot="5400000" flipV="1">
            <a:off x="5751288" y="3478168"/>
            <a:ext cx="1936418" cy="4807743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11921 h 311921"/>
              <a:gd name="connsiteX1" fmla="*/ 4174909 w 7904860"/>
              <a:gd name="connsiteY1" fmla="*/ 0 h 311921"/>
              <a:gd name="connsiteX2" fmla="*/ 7904860 w 7904860"/>
              <a:gd name="connsiteY2" fmla="*/ 311921 h 311921"/>
              <a:gd name="connsiteX3" fmla="*/ 0 w 7904860"/>
              <a:gd name="connsiteY3" fmla="*/ 311921 h 311921"/>
              <a:gd name="connsiteX0" fmla="*/ 0 w 7904860"/>
              <a:gd name="connsiteY0" fmla="*/ 312035 h 312035"/>
              <a:gd name="connsiteX1" fmla="*/ 4174909 w 7904860"/>
              <a:gd name="connsiteY1" fmla="*/ 114 h 312035"/>
              <a:gd name="connsiteX2" fmla="*/ 7904860 w 7904860"/>
              <a:gd name="connsiteY2" fmla="*/ 312035 h 312035"/>
              <a:gd name="connsiteX3" fmla="*/ 0 w 7904860"/>
              <a:gd name="connsiteY3" fmla="*/ 312035 h 312035"/>
              <a:gd name="connsiteX0" fmla="*/ 0 w 7904860"/>
              <a:gd name="connsiteY0" fmla="*/ 311963 h 312328"/>
              <a:gd name="connsiteX1" fmla="*/ 4174909 w 7904860"/>
              <a:gd name="connsiteY1" fmla="*/ 42 h 312328"/>
              <a:gd name="connsiteX2" fmla="*/ 7904860 w 7904860"/>
              <a:gd name="connsiteY2" fmla="*/ 311963 h 312328"/>
              <a:gd name="connsiteX3" fmla="*/ 0 w 7904860"/>
              <a:gd name="connsiteY3" fmla="*/ 311963 h 31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12328">
                <a:moveTo>
                  <a:pt x="0" y="311963"/>
                </a:moveTo>
                <a:lnTo>
                  <a:pt x="4174909" y="42"/>
                </a:lnTo>
                <a:cubicBezTo>
                  <a:pt x="4173485" y="-4231"/>
                  <a:pt x="7906285" y="324782"/>
                  <a:pt x="7904860" y="311963"/>
                </a:cubicBezTo>
                <a:lnTo>
                  <a:pt x="0" y="311963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15" name="Group 14"/>
          <p:cNvGrpSpPr/>
          <p:nvPr userDrawn="1"/>
        </p:nvGrpSpPr>
        <p:grpSpPr>
          <a:xfrm rot="16200000" flipH="1">
            <a:off x="4287853" y="2001856"/>
            <a:ext cx="6858001" cy="2854292"/>
            <a:chOff x="-2" y="4255807"/>
            <a:chExt cx="4990746" cy="2602230"/>
          </a:xfrm>
        </p:grpSpPr>
        <p:sp>
          <p:nvSpPr>
            <p:cNvPr id="16" name="Isosceles Triangle 6"/>
            <p:cNvSpPr/>
            <p:nvPr userDrawn="1"/>
          </p:nvSpPr>
          <p:spPr>
            <a:xfrm flipH="1">
              <a:off x="-2" y="4255807"/>
              <a:ext cx="4988051" cy="2602061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299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7" name="Isosceles Triangle 6"/>
            <p:cNvSpPr/>
            <p:nvPr userDrawn="1"/>
          </p:nvSpPr>
          <p:spPr>
            <a:xfrm flipH="1">
              <a:off x="5387" y="5561682"/>
              <a:ext cx="4985357" cy="12963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0119 h 300157"/>
                <a:gd name="connsiteX1" fmla="*/ 3942747 w 7904860"/>
                <a:gd name="connsiteY1" fmla="*/ 0 h 300157"/>
                <a:gd name="connsiteX2" fmla="*/ 7904860 w 7904860"/>
                <a:gd name="connsiteY2" fmla="*/ 300119 h 300157"/>
                <a:gd name="connsiteX3" fmla="*/ 0 w 7904860"/>
                <a:gd name="connsiteY3" fmla="*/ 300119 h 30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0157">
                  <a:moveTo>
                    <a:pt x="0" y="300119"/>
                  </a:moveTo>
                  <a:lnTo>
                    <a:pt x="3942747" y="0"/>
                  </a:lnTo>
                  <a:cubicBezTo>
                    <a:pt x="3950848" y="801"/>
                    <a:pt x="7906284" y="304081"/>
                    <a:pt x="7904860" y="300119"/>
                  </a:cubicBezTo>
                  <a:lnTo>
                    <a:pt x="0" y="300119"/>
                  </a:lnTo>
                  <a:close/>
                </a:path>
              </a:pathLst>
            </a:custGeom>
            <a:solidFill>
              <a:srgbClr val="005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5597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884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 flipV="1">
            <a:off x="0" y="4375450"/>
            <a:ext cx="9144000" cy="2482548"/>
            <a:chOff x="-1" y="-8546"/>
            <a:chExt cx="9164682" cy="2159127"/>
          </a:xfrm>
        </p:grpSpPr>
        <p:sp>
          <p:nvSpPr>
            <p:cNvPr id="7" name="Isosceles Triangle 6"/>
            <p:cNvSpPr/>
            <p:nvPr userDrawn="1"/>
          </p:nvSpPr>
          <p:spPr>
            <a:xfrm rot="16200000">
              <a:off x="3511899" y="-3520446"/>
              <a:ext cx="2140882" cy="9164682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28238"/>
                <a:gd name="connsiteY0" fmla="*/ 602479 h 602479"/>
                <a:gd name="connsiteX1" fmla="*/ 7928238 w 7928238"/>
                <a:gd name="connsiteY1" fmla="*/ 0 h 602479"/>
                <a:gd name="connsiteX2" fmla="*/ 7904860 w 7928238"/>
                <a:gd name="connsiteY2" fmla="*/ 602479 h 602479"/>
                <a:gd name="connsiteX3" fmla="*/ 0 w 7928238"/>
                <a:gd name="connsiteY3" fmla="*/ 602479 h 602479"/>
                <a:gd name="connsiteX0" fmla="*/ 0 w 7909133"/>
                <a:gd name="connsiteY0" fmla="*/ 587986 h 587986"/>
                <a:gd name="connsiteX1" fmla="*/ 7909133 w 7909133"/>
                <a:gd name="connsiteY1" fmla="*/ 0 h 587986"/>
                <a:gd name="connsiteX2" fmla="*/ 7904860 w 7909133"/>
                <a:gd name="connsiteY2" fmla="*/ 587986 h 587986"/>
                <a:gd name="connsiteX3" fmla="*/ 0 w 7909133"/>
                <a:gd name="connsiteY3" fmla="*/ 587986 h 587986"/>
                <a:gd name="connsiteX0" fmla="*/ 0 w 7928238"/>
                <a:gd name="connsiteY0" fmla="*/ 594197 h 594197"/>
                <a:gd name="connsiteX1" fmla="*/ 7928238 w 7928238"/>
                <a:gd name="connsiteY1" fmla="*/ 0 h 594197"/>
                <a:gd name="connsiteX2" fmla="*/ 7904860 w 7928238"/>
                <a:gd name="connsiteY2" fmla="*/ 594197 h 594197"/>
                <a:gd name="connsiteX3" fmla="*/ 0 w 7928238"/>
                <a:gd name="connsiteY3" fmla="*/ 594197 h 59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28238" h="594197">
                  <a:moveTo>
                    <a:pt x="0" y="594197"/>
                  </a:moveTo>
                  <a:lnTo>
                    <a:pt x="7928238" y="0"/>
                  </a:lnTo>
                  <a:cubicBezTo>
                    <a:pt x="7926814" y="200826"/>
                    <a:pt x="7906284" y="393371"/>
                    <a:pt x="7904860" y="594197"/>
                  </a:cubicBezTo>
                  <a:lnTo>
                    <a:pt x="0" y="594197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8" name="Isosceles Triangle 6"/>
            <p:cNvSpPr/>
            <p:nvPr userDrawn="1"/>
          </p:nvSpPr>
          <p:spPr>
            <a:xfrm rot="16200000">
              <a:off x="5685100" y="-1308323"/>
              <a:ext cx="2150582" cy="4767226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11921 h 311921"/>
                <a:gd name="connsiteX1" fmla="*/ 4174909 w 7904860"/>
                <a:gd name="connsiteY1" fmla="*/ 0 h 311921"/>
                <a:gd name="connsiteX2" fmla="*/ 7904860 w 7904860"/>
                <a:gd name="connsiteY2" fmla="*/ 311921 h 311921"/>
                <a:gd name="connsiteX3" fmla="*/ 0 w 7904860"/>
                <a:gd name="connsiteY3" fmla="*/ 311921 h 311921"/>
                <a:gd name="connsiteX0" fmla="*/ 0 w 7904860"/>
                <a:gd name="connsiteY0" fmla="*/ 312035 h 312035"/>
                <a:gd name="connsiteX1" fmla="*/ 4174909 w 7904860"/>
                <a:gd name="connsiteY1" fmla="*/ 114 h 312035"/>
                <a:gd name="connsiteX2" fmla="*/ 7904860 w 7904860"/>
                <a:gd name="connsiteY2" fmla="*/ 312035 h 312035"/>
                <a:gd name="connsiteX3" fmla="*/ 0 w 7904860"/>
                <a:gd name="connsiteY3" fmla="*/ 312035 h 312035"/>
                <a:gd name="connsiteX0" fmla="*/ 0 w 7904860"/>
                <a:gd name="connsiteY0" fmla="*/ 311963 h 312328"/>
                <a:gd name="connsiteX1" fmla="*/ 4174909 w 7904860"/>
                <a:gd name="connsiteY1" fmla="*/ 42 h 312328"/>
                <a:gd name="connsiteX2" fmla="*/ 7904860 w 7904860"/>
                <a:gd name="connsiteY2" fmla="*/ 311963 h 312328"/>
                <a:gd name="connsiteX3" fmla="*/ 0 w 7904860"/>
                <a:gd name="connsiteY3" fmla="*/ 311963 h 31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12328">
                  <a:moveTo>
                    <a:pt x="0" y="311963"/>
                  </a:moveTo>
                  <a:lnTo>
                    <a:pt x="4174909" y="42"/>
                  </a:lnTo>
                  <a:cubicBezTo>
                    <a:pt x="4173485" y="-4231"/>
                    <a:pt x="7906285" y="324782"/>
                    <a:pt x="7904860" y="311963"/>
                  </a:cubicBezTo>
                  <a:lnTo>
                    <a:pt x="0" y="311963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 rot="5400000">
            <a:off x="-2018946" y="2018944"/>
            <a:ext cx="6858001" cy="2820113"/>
            <a:chOff x="-2" y="4255807"/>
            <a:chExt cx="4990746" cy="2602230"/>
          </a:xfrm>
        </p:grpSpPr>
        <p:sp>
          <p:nvSpPr>
            <p:cNvPr id="9" name="Isosceles Triangle 6"/>
            <p:cNvSpPr/>
            <p:nvPr userDrawn="1"/>
          </p:nvSpPr>
          <p:spPr>
            <a:xfrm flipH="1">
              <a:off x="-2" y="4255807"/>
              <a:ext cx="4988051" cy="2602061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299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0" name="Isosceles Triangle 6"/>
            <p:cNvSpPr/>
            <p:nvPr userDrawn="1"/>
          </p:nvSpPr>
          <p:spPr>
            <a:xfrm flipH="1">
              <a:off x="5387" y="5561682"/>
              <a:ext cx="4985357" cy="12963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0119 h 300157"/>
                <a:gd name="connsiteX1" fmla="*/ 3942747 w 7904860"/>
                <a:gd name="connsiteY1" fmla="*/ 0 h 300157"/>
                <a:gd name="connsiteX2" fmla="*/ 7904860 w 7904860"/>
                <a:gd name="connsiteY2" fmla="*/ 300119 h 300157"/>
                <a:gd name="connsiteX3" fmla="*/ 0 w 7904860"/>
                <a:gd name="connsiteY3" fmla="*/ 300119 h 30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0157">
                  <a:moveTo>
                    <a:pt x="0" y="300119"/>
                  </a:moveTo>
                  <a:lnTo>
                    <a:pt x="3942747" y="0"/>
                  </a:lnTo>
                  <a:cubicBezTo>
                    <a:pt x="3950848" y="801"/>
                    <a:pt x="7906284" y="304081"/>
                    <a:pt x="7904860" y="300119"/>
                  </a:cubicBezTo>
                  <a:lnTo>
                    <a:pt x="0" y="300119"/>
                  </a:lnTo>
                  <a:close/>
                </a:path>
              </a:pathLst>
            </a:custGeom>
            <a:solidFill>
              <a:srgbClr val="005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21" y="353245"/>
            <a:ext cx="3268136" cy="57537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2589376" y="2973937"/>
            <a:ext cx="4990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5B7F"/>
                </a:solidFill>
                <a:latin typeface="Gill Sans MT" panose="020B0502020104020203" pitchFamily="34" charset="0"/>
              </a:rPr>
              <a:t>THANK YOU.</a:t>
            </a:r>
            <a:endParaRPr lang="en-ZA" sz="4400" b="1" dirty="0">
              <a:solidFill>
                <a:srgbClr val="005B7F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6517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6"/>
          <p:cNvSpPr/>
          <p:nvPr userDrawn="1"/>
        </p:nvSpPr>
        <p:spPr>
          <a:xfrm flipH="1">
            <a:off x="0" y="5811140"/>
            <a:ext cx="5828232" cy="104685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Rectangle 1"/>
          <p:cNvSpPr/>
          <p:nvPr userDrawn="1"/>
        </p:nvSpPr>
        <p:spPr>
          <a:xfrm>
            <a:off x="0" y="6417892"/>
            <a:ext cx="3802879" cy="440107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93862" y="5366759"/>
            <a:ext cx="8050138" cy="1491240"/>
            <a:chOff x="1093862" y="5148942"/>
            <a:chExt cx="8050138" cy="1709057"/>
          </a:xfrm>
        </p:grpSpPr>
        <p:sp>
          <p:nvSpPr>
            <p:cNvPr id="10" name="Isosceles Triangle 6"/>
            <p:cNvSpPr/>
            <p:nvPr userDrawn="1"/>
          </p:nvSpPr>
          <p:spPr>
            <a:xfrm>
              <a:off x="1234867" y="5148942"/>
              <a:ext cx="7909133" cy="1709057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1" name="Isosceles Triangle 6"/>
            <p:cNvSpPr/>
            <p:nvPr userDrawn="1"/>
          </p:nvSpPr>
          <p:spPr>
            <a:xfrm>
              <a:off x="1093862" y="6294844"/>
              <a:ext cx="5487319" cy="5631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292243">
                  <a:moveTo>
                    <a:pt x="0" y="292204"/>
                  </a:moveTo>
                  <a:lnTo>
                    <a:pt x="4012162" y="0"/>
                  </a:lnTo>
                  <a:cubicBezTo>
                    <a:pt x="4020263" y="801"/>
                    <a:pt x="7906284" y="296166"/>
                    <a:pt x="7904860" y="292204"/>
                  </a:cubicBezTo>
                  <a:lnTo>
                    <a:pt x="0" y="292204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0704" y="6007694"/>
            <a:ext cx="2735653" cy="70258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4380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hyperlink" Target="https://www.youtube.com/watch?v=3sqdyEpklFU&amp;feature=youtu.be" TargetMode="Externa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050" y="19050"/>
            <a:ext cx="6115050" cy="192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2043" y="3964170"/>
            <a:ext cx="5158511" cy="1436742"/>
          </a:xfrm>
        </p:spPr>
        <p:txBody>
          <a:bodyPr/>
          <a:lstStyle/>
          <a:p>
            <a:r>
              <a:rPr lang="en-US" dirty="0" smtClean="0"/>
              <a:t>Defending our climate from change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ZA" sz="3200" b="0" dirty="0" smtClean="0">
                <a:solidFill>
                  <a:srgbClr val="A3C42A"/>
                </a:solidFill>
              </a:rPr>
              <a:t>18 </a:t>
            </a:r>
            <a:r>
              <a:rPr lang="en-ZA" sz="3200" b="0" dirty="0">
                <a:solidFill>
                  <a:srgbClr val="A3C42A"/>
                </a:solidFill>
              </a:rPr>
              <a:t>June – </a:t>
            </a:r>
            <a:r>
              <a:rPr lang="en-ZA" sz="3200" b="0" dirty="0" smtClean="0">
                <a:solidFill>
                  <a:srgbClr val="A3C42A"/>
                </a:solidFill>
              </a:rPr>
              <a:t>adults</a:t>
            </a:r>
            <a:br>
              <a:rPr lang="en-ZA" sz="3200" b="0" dirty="0" smtClean="0">
                <a:solidFill>
                  <a:srgbClr val="A3C42A"/>
                </a:solidFill>
              </a:rPr>
            </a:br>
            <a:r>
              <a:rPr lang="en-ZA" sz="3200" b="0" dirty="0" smtClean="0">
                <a:solidFill>
                  <a:srgbClr val="A3C42A"/>
                </a:solidFill>
              </a:rPr>
              <a:t>13h30 </a:t>
            </a:r>
            <a:r>
              <a:rPr lang="en-ZA" sz="3200" b="0" dirty="0">
                <a:solidFill>
                  <a:srgbClr val="A3C42A"/>
                </a:solidFill>
              </a:rPr>
              <a:t>Session</a:t>
            </a:r>
            <a:br>
              <a:rPr lang="en-ZA" sz="3200" b="0" dirty="0">
                <a:solidFill>
                  <a:srgbClr val="A3C42A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9401" y="5051289"/>
            <a:ext cx="5452217" cy="349623"/>
          </a:xfrm>
        </p:spPr>
        <p:txBody>
          <a:bodyPr/>
          <a:lstStyle/>
          <a:p>
            <a:r>
              <a:rPr lang="en-US" dirty="0" smtClean="0"/>
              <a:t>Natasja warnick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90415" y="5306731"/>
            <a:ext cx="5441203" cy="493432"/>
          </a:xfrm>
        </p:spPr>
        <p:txBody>
          <a:bodyPr/>
          <a:lstStyle/>
          <a:p>
            <a:r>
              <a:rPr lang="en-US" dirty="0" smtClean="0"/>
              <a:t>Stakeholder Engagement Officer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4" y="511241"/>
            <a:ext cx="3891787" cy="685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299" y="1177570"/>
            <a:ext cx="2607627" cy="860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493" y="1286396"/>
            <a:ext cx="1145261" cy="2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10" y="1941448"/>
            <a:ext cx="2857500" cy="1600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889" y="3572143"/>
            <a:ext cx="2325899" cy="13025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960" y="3572143"/>
            <a:ext cx="3800734" cy="17018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345" y="279738"/>
            <a:ext cx="86129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5671"/>
                </a:solidFill>
                <a:latin typeface="+mj-lt"/>
              </a:rPr>
              <a:t>The 20 warmest years on record have been in the past 22 </a:t>
            </a:r>
            <a:r>
              <a:rPr lang="en-US" sz="2000" b="1" dirty="0" smtClean="0">
                <a:solidFill>
                  <a:srgbClr val="005671"/>
                </a:solidFill>
                <a:latin typeface="+mj-lt"/>
              </a:rPr>
              <a:t>years.</a:t>
            </a:r>
            <a:endParaRPr lang="en-US" sz="2000" dirty="0">
              <a:solidFill>
                <a:srgbClr val="005671"/>
              </a:solidFill>
              <a:latin typeface="+mj-lt"/>
            </a:endParaRPr>
          </a:p>
          <a:p>
            <a:endParaRPr lang="en-US" sz="2000" dirty="0" smtClean="0">
              <a:solidFill>
                <a:srgbClr val="005671"/>
              </a:solidFill>
              <a:latin typeface="+mj-lt"/>
            </a:endParaRPr>
          </a:p>
          <a:p>
            <a:r>
              <a:rPr lang="en-US" sz="2000" dirty="0" smtClean="0">
                <a:solidFill>
                  <a:srgbClr val="005671"/>
                </a:solidFill>
                <a:latin typeface="+mj-lt"/>
              </a:rPr>
              <a:t>The </a:t>
            </a:r>
            <a:r>
              <a:rPr lang="en-US" sz="2000" dirty="0">
                <a:solidFill>
                  <a:srgbClr val="005671"/>
                </a:solidFill>
                <a:latin typeface="+mj-lt"/>
              </a:rPr>
              <a:t>World Meteorological Organization (WMO) has compounded the research released in the 2018 IPCC report, stating that 20 of the warmest years on record have </a:t>
            </a:r>
            <a:r>
              <a:rPr lang="en-US" sz="2000" dirty="0" smtClean="0">
                <a:solidFill>
                  <a:srgbClr val="005671"/>
                </a:solidFill>
                <a:latin typeface="+mj-lt"/>
              </a:rPr>
              <a:t>occurred in the last 22 years.</a:t>
            </a:r>
            <a:endParaRPr lang="en-US" sz="2000" b="0" i="0" u="sng" dirty="0">
              <a:solidFill>
                <a:srgbClr val="005671"/>
              </a:solidFill>
              <a:effectLst/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0764" y="5780782"/>
            <a:ext cx="661323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5671"/>
                </a:solidFill>
                <a:latin typeface="Lato"/>
              </a:rPr>
              <a:t>2017</a:t>
            </a:r>
            <a:r>
              <a:rPr lang="en-US" sz="2000" dirty="0">
                <a:solidFill>
                  <a:srgbClr val="005671"/>
                </a:solidFill>
                <a:latin typeface="Lato"/>
              </a:rPr>
              <a:t>, carbon emissions increased globally by </a:t>
            </a:r>
            <a:r>
              <a:rPr lang="en-US" sz="3200" dirty="0" smtClean="0">
                <a:solidFill>
                  <a:srgbClr val="005671"/>
                </a:solidFill>
                <a:latin typeface="+mj-lt"/>
              </a:rPr>
              <a:t>1.7%</a:t>
            </a:r>
            <a:r>
              <a:rPr lang="en-US" sz="3200" dirty="0" smtClean="0">
                <a:solidFill>
                  <a:srgbClr val="005671"/>
                </a:solidFill>
                <a:latin typeface="Lato"/>
              </a:rPr>
              <a:t>. </a:t>
            </a:r>
          </a:p>
          <a:p>
            <a:r>
              <a:rPr lang="en-US" sz="3200" dirty="0" smtClean="0">
                <a:solidFill>
                  <a:srgbClr val="005671"/>
                </a:solidFill>
                <a:latin typeface="Lato"/>
              </a:rPr>
              <a:t>2018</a:t>
            </a:r>
            <a:r>
              <a:rPr lang="en-US" sz="2000" dirty="0">
                <a:solidFill>
                  <a:srgbClr val="005671"/>
                </a:solidFill>
                <a:latin typeface="Lato"/>
              </a:rPr>
              <a:t>, </a:t>
            </a:r>
            <a:r>
              <a:rPr lang="en-US" sz="2000" dirty="0" smtClean="0">
                <a:solidFill>
                  <a:srgbClr val="005671"/>
                </a:solidFill>
                <a:latin typeface="Lato"/>
              </a:rPr>
              <a:t>increase, </a:t>
            </a:r>
            <a:r>
              <a:rPr lang="en-US" sz="2000" dirty="0">
                <a:solidFill>
                  <a:srgbClr val="005671"/>
                </a:solidFill>
                <a:latin typeface="Lato"/>
              </a:rPr>
              <a:t>up </a:t>
            </a:r>
            <a:r>
              <a:rPr lang="en-US" sz="3200" dirty="0" smtClean="0">
                <a:solidFill>
                  <a:srgbClr val="005671"/>
                </a:solidFill>
                <a:latin typeface="Lato"/>
              </a:rPr>
              <a:t>2.7%</a:t>
            </a:r>
            <a:r>
              <a:rPr lang="en-US" sz="2000" dirty="0" smtClean="0">
                <a:solidFill>
                  <a:srgbClr val="005671"/>
                </a:solidFill>
                <a:latin typeface="Lato"/>
              </a:rPr>
              <a:t> from </a:t>
            </a:r>
            <a:r>
              <a:rPr lang="en-US" sz="2000" dirty="0">
                <a:solidFill>
                  <a:srgbClr val="005671"/>
                </a:solidFill>
                <a:latin typeface="Lato"/>
              </a:rPr>
              <a:t>the year before. </a:t>
            </a:r>
            <a:endParaRPr lang="en-ZA" sz="2000" dirty="0">
              <a:solidFill>
                <a:srgbClr val="005671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827002" y="3186546"/>
            <a:ext cx="1575599" cy="3671454"/>
          </a:xfrm>
          <a:prstGeom prst="upArrow">
            <a:avLst/>
          </a:prstGeom>
          <a:solidFill>
            <a:srgbClr val="A3C4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78" y="1748524"/>
            <a:ext cx="3256463" cy="182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5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59561" y="216283"/>
            <a:ext cx="8699712" cy="658989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Rising sea</a:t>
            </a:r>
          </a:p>
          <a:p>
            <a:pPr>
              <a:buFontTx/>
              <a:buChar char="-"/>
            </a:pPr>
            <a:r>
              <a:rPr lang="en-US" dirty="0" smtClean="0"/>
              <a:t>thermal </a:t>
            </a:r>
            <a:r>
              <a:rPr lang="en-US" dirty="0"/>
              <a:t>expansion caused by warming of the ocean </a:t>
            </a:r>
            <a:r>
              <a:rPr lang="en-US" dirty="0" smtClean="0"/>
              <a:t>                                  (</a:t>
            </a:r>
            <a:r>
              <a:rPr lang="en-US" dirty="0"/>
              <a:t>since water expands as it warms</a:t>
            </a:r>
            <a:r>
              <a:rPr lang="en-US" dirty="0" smtClean="0"/>
              <a:t>).</a:t>
            </a:r>
          </a:p>
          <a:p>
            <a:pPr>
              <a:buFontTx/>
              <a:buChar char="-"/>
            </a:pPr>
            <a:r>
              <a:rPr lang="en-US" dirty="0" smtClean="0"/>
              <a:t>melting </a:t>
            </a:r>
            <a:r>
              <a:rPr lang="en-US" dirty="0"/>
              <a:t>of land-based ice, such as glaciers and ice sheets</a:t>
            </a:r>
            <a:r>
              <a:rPr lang="en-US" dirty="0" smtClean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66" y="3048001"/>
            <a:ext cx="6773334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86451"/>
            <a:ext cx="2644088" cy="2071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3" y="2416580"/>
            <a:ext cx="3568232" cy="23744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154" y="1798357"/>
            <a:ext cx="3480280" cy="1740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8666" y="1798357"/>
            <a:ext cx="3385334" cy="225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6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06698" y="128310"/>
            <a:ext cx="8553303" cy="19975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Food shortages</a:t>
            </a:r>
          </a:p>
          <a:p>
            <a:pPr>
              <a:buFontTx/>
              <a:buChar char="-"/>
            </a:pPr>
            <a:r>
              <a:rPr lang="en-US" dirty="0" smtClean="0"/>
              <a:t>half a billion </a:t>
            </a:r>
            <a:r>
              <a:rPr lang="en-US" dirty="0"/>
              <a:t>people already live in places turning into desert, and soil is being lost between </a:t>
            </a:r>
            <a:r>
              <a:rPr lang="en-US" sz="3200" dirty="0"/>
              <a:t>10 and 100 </a:t>
            </a:r>
            <a:r>
              <a:rPr lang="en-US" dirty="0"/>
              <a:t>times faster than it is </a:t>
            </a:r>
            <a:r>
              <a:rPr lang="en-US" dirty="0" smtClean="0"/>
              <a:t>forming.</a:t>
            </a:r>
          </a:p>
          <a:p>
            <a:pPr>
              <a:buFontTx/>
              <a:buChar char="-"/>
            </a:pPr>
            <a:r>
              <a:rPr lang="en-US" dirty="0" smtClean="0"/>
              <a:t>climate </a:t>
            </a:r>
            <a:r>
              <a:rPr lang="en-US" dirty="0"/>
              <a:t>change will make those threats even worse, as floods, drought, storms and other types of extreme weather threaten to disrupt, and over time shrink, the global food supply. 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349" y="3884317"/>
            <a:ext cx="4468651" cy="2973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702" y="4734261"/>
            <a:ext cx="3432647" cy="21514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98" y="2388217"/>
            <a:ext cx="3896590" cy="2346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112" y="3214858"/>
            <a:ext cx="2471708" cy="16448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595" y="2349559"/>
            <a:ext cx="3193950" cy="21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29866" y="507261"/>
            <a:ext cx="3782862" cy="112080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Possibly even mass extinctions</a:t>
            </a:r>
          </a:p>
          <a:p>
            <a:pPr>
              <a:buFontTx/>
              <a:buChar char="-"/>
            </a:pPr>
            <a:r>
              <a:rPr lang="en-US" dirty="0" smtClean="0"/>
              <a:t>more than 1 million species are at risk of extinction by climate change.</a:t>
            </a:r>
          </a:p>
          <a:p>
            <a:pPr>
              <a:buFontTx/>
              <a:buChar char="-"/>
            </a:pPr>
            <a:r>
              <a:rPr lang="en-US" dirty="0" smtClean="0"/>
              <a:t>Some scientists estimate as much as </a:t>
            </a:r>
            <a:r>
              <a:rPr lang="en-US" sz="3200" dirty="0" smtClean="0"/>
              <a:t>30 – 50% </a:t>
            </a:r>
            <a:r>
              <a:rPr lang="en-US" dirty="0" smtClean="0"/>
              <a:t>of species on Earth would have disappeared by mid centaury.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48" y="226610"/>
            <a:ext cx="3490284" cy="2322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09" y="4389427"/>
            <a:ext cx="3490523" cy="2322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314" y="4389427"/>
            <a:ext cx="3596685" cy="2468573"/>
          </a:xfrm>
          <a:prstGeom prst="rect">
            <a:avLst/>
          </a:prstGeom>
        </p:spPr>
      </p:pic>
      <p:sp>
        <p:nvSpPr>
          <p:cNvPr id="12" name="Multiply 11"/>
          <p:cNvSpPr/>
          <p:nvPr/>
        </p:nvSpPr>
        <p:spPr>
          <a:xfrm>
            <a:off x="6280726" y="3334060"/>
            <a:ext cx="2490007" cy="1733039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08" y="2370904"/>
            <a:ext cx="3490523" cy="23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6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25" y="0"/>
            <a:ext cx="7244876" cy="684399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Vermicomposting:</a:t>
            </a:r>
            <a:endParaRPr lang="en-ZA" dirty="0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6286159" y="312737"/>
            <a:ext cx="2585393" cy="5388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endParaRPr lang="en-US" sz="2000" dirty="0" smtClean="0">
              <a:solidFill>
                <a:srgbClr val="005671"/>
              </a:solidFill>
            </a:endParaRPr>
          </a:p>
          <a:p>
            <a:pPr marL="457200" lvl="1" indent="0">
              <a:buNone/>
            </a:pPr>
            <a:endParaRPr lang="en-ZA" sz="2000" dirty="0" smtClean="0">
              <a:solidFill>
                <a:srgbClr val="005671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ZA" sz="2000" dirty="0">
              <a:solidFill>
                <a:srgbClr val="005671"/>
              </a:solidFill>
            </a:endParaRPr>
          </a:p>
        </p:txBody>
      </p:sp>
      <p:sp>
        <p:nvSpPr>
          <p:cNvPr id="17" name="AutoShape 2" descr="The Permaculture Research Institu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0" name="AutoShape 4" descr="Hwange youths strive to protect environment | The Chronic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2" name="AutoShape 6" descr="Thank God for Earthworms! | The Institute for Creation Researc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2" name="Rectangle 11"/>
          <p:cNvSpPr/>
          <p:nvPr/>
        </p:nvSpPr>
        <p:spPr>
          <a:xfrm>
            <a:off x="1" y="7937"/>
            <a:ext cx="3223492" cy="71404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2000" dirty="0" smtClean="0">
              <a:solidFill>
                <a:srgbClr val="005671"/>
              </a:solidFill>
            </a:endParaRPr>
          </a:p>
          <a:p>
            <a:endParaRPr lang="en-US" sz="2000" dirty="0">
              <a:solidFill>
                <a:srgbClr val="005671"/>
              </a:solidFill>
            </a:endParaRPr>
          </a:p>
          <a:p>
            <a:pPr algn="ctr"/>
            <a:r>
              <a:rPr lang="en-US" dirty="0" smtClean="0">
                <a:solidFill>
                  <a:srgbClr val="005671"/>
                </a:solidFill>
              </a:rPr>
              <a:t>Allowing the extinction of so many species </a:t>
            </a:r>
            <a:r>
              <a:rPr lang="en-US" dirty="0">
                <a:solidFill>
                  <a:srgbClr val="005671"/>
                </a:solidFill>
              </a:rPr>
              <a:t>is </a:t>
            </a:r>
            <a:r>
              <a:rPr lang="en-US" sz="3200" dirty="0">
                <a:solidFill>
                  <a:srgbClr val="A3C42A"/>
                </a:solidFill>
              </a:rPr>
              <a:t>“a crime equivalent to tossing books from the Library of Alexandria thoughtlessly into a fire, erasing the shared inheritance of all mankind,”</a:t>
            </a:r>
            <a:r>
              <a:rPr lang="en-US" sz="2000" dirty="0">
                <a:solidFill>
                  <a:srgbClr val="A3C42A"/>
                </a:solidFill>
              </a:rPr>
              <a:t> </a:t>
            </a:r>
            <a:r>
              <a:rPr lang="en-US" dirty="0">
                <a:solidFill>
                  <a:srgbClr val="005671"/>
                </a:solidFill>
              </a:rPr>
              <a:t>according to the National Institute of Environmental Health Science in a review from 2009</a:t>
            </a:r>
            <a:r>
              <a:rPr lang="en-US" dirty="0" smtClean="0">
                <a:solidFill>
                  <a:srgbClr val="005671"/>
                </a:solidFill>
              </a:rPr>
              <a:t>.</a:t>
            </a:r>
          </a:p>
          <a:p>
            <a:pPr algn="ctr"/>
            <a:endParaRPr lang="en-US" sz="2000" dirty="0">
              <a:solidFill>
                <a:srgbClr val="005671"/>
              </a:solidFill>
            </a:endParaRPr>
          </a:p>
          <a:p>
            <a:endParaRPr lang="en-US" sz="2000" dirty="0">
              <a:solidFill>
                <a:srgbClr val="0056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17884" y="0"/>
            <a:ext cx="4267179" cy="1155693"/>
          </a:xfrm>
        </p:spPr>
        <p:txBody>
          <a:bodyPr/>
          <a:lstStyle/>
          <a:p>
            <a:r>
              <a:rPr lang="en-US" dirty="0" smtClean="0"/>
              <a:t>What most people don’t think about</a:t>
            </a:r>
            <a:endParaRPr lang="en-Z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78317" y="731520"/>
            <a:ext cx="3782466" cy="59609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What </a:t>
            </a:r>
            <a:r>
              <a:rPr lang="en-US" dirty="0"/>
              <a:t>will happen when food production drops due to drought, floods, and extreme heat, which will cause food prices to soar and many foods to be </a:t>
            </a:r>
            <a:r>
              <a:rPr lang="en-US" dirty="0" smtClean="0"/>
              <a:t>scarce?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storms will continue to grow more violent, costly, and </a:t>
            </a:r>
            <a:r>
              <a:rPr lang="en-US" dirty="0" smtClean="0"/>
              <a:t>catastrophic</a:t>
            </a:r>
            <a:r>
              <a:rPr lang="en-US" dirty="0"/>
              <a:t>.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Damage </a:t>
            </a:r>
            <a:r>
              <a:rPr lang="en-US" dirty="0"/>
              <a:t>to homes, businesses, and infrastructure will increase, as well as occur in more and larger areas.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our normal lives will gradually grind to a near halt.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dirty="0" smtClean="0"/>
          </a:p>
          <a:p>
            <a:endParaRPr lang="en-ZA" dirty="0"/>
          </a:p>
        </p:txBody>
      </p:sp>
      <p:sp>
        <p:nvSpPr>
          <p:cNvPr id="10" name="Rectangle 9"/>
          <p:cNvSpPr/>
          <p:nvPr/>
        </p:nvSpPr>
        <p:spPr>
          <a:xfrm>
            <a:off x="748145" y="5569527"/>
            <a:ext cx="2733964" cy="600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/>
          <p:cNvSpPr/>
          <p:nvPr/>
        </p:nvSpPr>
        <p:spPr>
          <a:xfrm>
            <a:off x="1268064" y="5699469"/>
            <a:ext cx="2940728" cy="48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rgbClr val="00567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579" y="4582427"/>
            <a:ext cx="2889484" cy="1600200"/>
          </a:xfrm>
          <a:prstGeom prst="rect">
            <a:avLst/>
          </a:prstGeom>
        </p:spPr>
      </p:pic>
      <p:pic>
        <p:nvPicPr>
          <p:cNvPr id="1028" name="Picture 4" descr="Climate Compensation: How Loss and Damage Fared in the Paris Agre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2" y="2826186"/>
            <a:ext cx="257175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ere should you move to avoid climate change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86" y="1361030"/>
            <a:ext cx="2616351" cy="146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84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6255520"/>
            <a:ext cx="9153035" cy="602480"/>
            <a:chOff x="-4762" y="6255521"/>
            <a:chExt cx="9153035" cy="602480"/>
          </a:xfrm>
        </p:grpSpPr>
        <p:sp>
          <p:nvSpPr>
            <p:cNvPr id="8" name="Rectangle 1"/>
            <p:cNvSpPr/>
            <p:nvPr userDrawn="1"/>
          </p:nvSpPr>
          <p:spPr>
            <a:xfrm>
              <a:off x="-4762" y="6662739"/>
              <a:ext cx="4029075" cy="195262"/>
            </a:xfrm>
            <a:custGeom>
              <a:avLst/>
              <a:gdLst>
                <a:gd name="connsiteX0" fmla="*/ 0 w 4024313"/>
                <a:gd name="connsiteY0" fmla="*/ 0 h 528637"/>
                <a:gd name="connsiteX1" fmla="*/ 4024313 w 4024313"/>
                <a:gd name="connsiteY1" fmla="*/ 0 h 528637"/>
                <a:gd name="connsiteX2" fmla="*/ 4024313 w 4024313"/>
                <a:gd name="connsiteY2" fmla="*/ 528637 h 528637"/>
                <a:gd name="connsiteX3" fmla="*/ 0 w 4024313"/>
                <a:gd name="connsiteY3" fmla="*/ 528637 h 528637"/>
                <a:gd name="connsiteX4" fmla="*/ 0 w 4024313"/>
                <a:gd name="connsiteY4" fmla="*/ 0 h 528637"/>
                <a:gd name="connsiteX0" fmla="*/ 0 w 4024313"/>
                <a:gd name="connsiteY0" fmla="*/ 0 h 528637"/>
                <a:gd name="connsiteX1" fmla="*/ 3162300 w 4024313"/>
                <a:gd name="connsiteY1" fmla="*/ 481012 h 528637"/>
                <a:gd name="connsiteX2" fmla="*/ 4024313 w 4024313"/>
                <a:gd name="connsiteY2" fmla="*/ 528637 h 528637"/>
                <a:gd name="connsiteX3" fmla="*/ 0 w 4024313"/>
                <a:gd name="connsiteY3" fmla="*/ 528637 h 528637"/>
                <a:gd name="connsiteX4" fmla="*/ 0 w 4024313"/>
                <a:gd name="connsiteY4" fmla="*/ 0 h 528637"/>
                <a:gd name="connsiteX0" fmla="*/ 0 w 4024313"/>
                <a:gd name="connsiteY0" fmla="*/ 0 h 528637"/>
                <a:gd name="connsiteX1" fmla="*/ 3790950 w 4024313"/>
                <a:gd name="connsiteY1" fmla="*/ 333375 h 528637"/>
                <a:gd name="connsiteX2" fmla="*/ 4024313 w 4024313"/>
                <a:gd name="connsiteY2" fmla="*/ 528637 h 528637"/>
                <a:gd name="connsiteX3" fmla="*/ 0 w 4024313"/>
                <a:gd name="connsiteY3" fmla="*/ 528637 h 528637"/>
                <a:gd name="connsiteX4" fmla="*/ 0 w 4024313"/>
                <a:gd name="connsiteY4" fmla="*/ 0 h 528637"/>
                <a:gd name="connsiteX0" fmla="*/ 1700213 w 4024313"/>
                <a:gd name="connsiteY0" fmla="*/ 76200 h 195262"/>
                <a:gd name="connsiteX1" fmla="*/ 3790950 w 4024313"/>
                <a:gd name="connsiteY1" fmla="*/ 0 h 195262"/>
                <a:gd name="connsiteX2" fmla="*/ 4024313 w 4024313"/>
                <a:gd name="connsiteY2" fmla="*/ 195262 h 195262"/>
                <a:gd name="connsiteX3" fmla="*/ 0 w 4024313"/>
                <a:gd name="connsiteY3" fmla="*/ 195262 h 195262"/>
                <a:gd name="connsiteX4" fmla="*/ 1700213 w 4024313"/>
                <a:gd name="connsiteY4" fmla="*/ 76200 h 195262"/>
                <a:gd name="connsiteX0" fmla="*/ 0 w 4029075"/>
                <a:gd name="connsiteY0" fmla="*/ 119062 h 195262"/>
                <a:gd name="connsiteX1" fmla="*/ 3795712 w 4029075"/>
                <a:gd name="connsiteY1" fmla="*/ 0 h 195262"/>
                <a:gd name="connsiteX2" fmla="*/ 4029075 w 4029075"/>
                <a:gd name="connsiteY2" fmla="*/ 195262 h 195262"/>
                <a:gd name="connsiteX3" fmla="*/ 4762 w 4029075"/>
                <a:gd name="connsiteY3" fmla="*/ 195262 h 195262"/>
                <a:gd name="connsiteX4" fmla="*/ 0 w 4029075"/>
                <a:gd name="connsiteY4" fmla="*/ 119062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9075" h="195262">
                  <a:moveTo>
                    <a:pt x="0" y="119062"/>
                  </a:moveTo>
                  <a:lnTo>
                    <a:pt x="3795712" y="0"/>
                  </a:lnTo>
                  <a:lnTo>
                    <a:pt x="4029075" y="195262"/>
                  </a:lnTo>
                  <a:lnTo>
                    <a:pt x="4762" y="195262"/>
                  </a:lnTo>
                  <a:lnTo>
                    <a:pt x="0" y="119062"/>
                  </a:lnTo>
                  <a:close/>
                </a:path>
              </a:pathLst>
            </a:custGeom>
            <a:solidFill>
              <a:srgbClr val="005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" name="Isosceles Triangle 6"/>
            <p:cNvSpPr/>
            <p:nvPr userDrawn="1"/>
          </p:nvSpPr>
          <p:spPr>
            <a:xfrm>
              <a:off x="1239140" y="6255521"/>
              <a:ext cx="7909133" cy="602479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793906" y="6361678"/>
              <a:ext cx="2242800" cy="436007"/>
            </a:xfrm>
            <a:prstGeom prst="rect">
              <a:avLst/>
            </a:prstGeom>
          </p:spPr>
        </p:pic>
        <p:sp>
          <p:nvSpPr>
            <p:cNvPr id="11" name="Isosceles Triangle 6"/>
            <p:cNvSpPr/>
            <p:nvPr userDrawn="1"/>
          </p:nvSpPr>
          <p:spPr>
            <a:xfrm>
              <a:off x="1213503" y="6614445"/>
              <a:ext cx="5503491" cy="2435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8068 h 308068"/>
                <a:gd name="connsiteX1" fmla="*/ 4707828 w 7904860"/>
                <a:gd name="connsiteY1" fmla="*/ 0 h 308068"/>
                <a:gd name="connsiteX2" fmla="*/ 7904860 w 7904860"/>
                <a:gd name="connsiteY2" fmla="*/ 308068 h 308068"/>
                <a:gd name="connsiteX3" fmla="*/ 0 w 7904860"/>
                <a:gd name="connsiteY3" fmla="*/ 308068 h 30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8068">
                  <a:moveTo>
                    <a:pt x="0" y="308068"/>
                  </a:moveTo>
                  <a:lnTo>
                    <a:pt x="4707828" y="0"/>
                  </a:lnTo>
                  <a:lnTo>
                    <a:pt x="7904860" y="308068"/>
                  </a:lnTo>
                  <a:lnTo>
                    <a:pt x="0" y="308068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866017" y="163629"/>
            <a:ext cx="7486116" cy="67644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Putting it all together</a:t>
            </a:r>
            <a:endParaRPr lang="en-ZA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5" y="84007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4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Vermicomposting:</a:t>
            </a:r>
            <a:endParaRPr lang="en-ZA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258991" y="1575356"/>
            <a:ext cx="3589234" cy="108473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Follow these easy steps</a:t>
            </a:r>
            <a:endParaRPr lang="en-ZA" dirty="0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6286159" y="312737"/>
            <a:ext cx="2585393" cy="5388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endParaRPr lang="en-US" sz="2000" dirty="0" smtClean="0">
              <a:solidFill>
                <a:srgbClr val="005671"/>
              </a:solidFill>
            </a:endParaRPr>
          </a:p>
          <a:p>
            <a:pPr marL="457200" lvl="1" indent="0">
              <a:buNone/>
            </a:pPr>
            <a:endParaRPr lang="en-ZA" sz="2000" dirty="0" smtClean="0">
              <a:solidFill>
                <a:srgbClr val="005671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ZA" sz="2000" dirty="0">
              <a:solidFill>
                <a:srgbClr val="00567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81" y="2173929"/>
            <a:ext cx="3554905" cy="1777453"/>
          </a:xfrm>
          <a:prstGeom prst="rect">
            <a:avLst/>
          </a:prstGeom>
        </p:spPr>
      </p:pic>
      <p:sp>
        <p:nvSpPr>
          <p:cNvPr id="17" name="AutoShape 2" descr="The Permaculture Research Institu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0" name="AutoShape 4" descr="Hwange youths strive to protect environment | The Chronic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166486"/>
            <a:ext cx="3584719" cy="2007443"/>
          </a:xfrm>
          <a:prstGeom prst="rect">
            <a:avLst/>
          </a:prstGeom>
        </p:spPr>
      </p:pic>
      <p:sp>
        <p:nvSpPr>
          <p:cNvPr id="22" name="AutoShape 6" descr="Thank God for Earthworms! | The Institute for Creation Researc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Rectangle 1"/>
          <p:cNvSpPr/>
          <p:nvPr/>
        </p:nvSpPr>
        <p:spPr>
          <a:xfrm>
            <a:off x="4645074" y="312737"/>
            <a:ext cx="363994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Everyone can make a contribution to climate protection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! </a:t>
            </a:r>
          </a:p>
          <a:p>
            <a:endParaRPr lang="en-US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rgbClr val="A3C42A"/>
                </a:solidFill>
              </a:rPr>
              <a:t>"Avoid, reduce and compensate</a:t>
            </a:r>
            <a:r>
              <a:rPr lang="en-US" sz="2400" dirty="0" smtClean="0">
                <a:solidFill>
                  <a:srgbClr val="A3C42A"/>
                </a:solidFill>
              </a:rPr>
              <a:t>" 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We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can take responsibility for our own ecological footprints, i.e. for our CO₂ emissions. </a:t>
            </a:r>
            <a:endParaRPr lang="en-ZA" sz="2400" dirty="0"/>
          </a:p>
        </p:txBody>
      </p:sp>
      <p:pic>
        <p:nvPicPr>
          <p:cNvPr id="18" name="Picture 2" descr="12 Videos to Introduce Climate Change to Middle School Stude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83" y="3951382"/>
            <a:ext cx="3554905" cy="204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6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 txBox="1">
            <a:spLocks/>
          </p:cNvSpPr>
          <p:nvPr/>
        </p:nvSpPr>
        <p:spPr>
          <a:xfrm>
            <a:off x="5258991" y="1575356"/>
            <a:ext cx="3589234" cy="108473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Follow these easy steps</a:t>
            </a:r>
            <a:endParaRPr lang="en-ZA" dirty="0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6286159" y="312737"/>
            <a:ext cx="2585393" cy="5388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endParaRPr lang="en-US" sz="2000" dirty="0" smtClean="0">
              <a:solidFill>
                <a:srgbClr val="005671"/>
              </a:solidFill>
            </a:endParaRPr>
          </a:p>
          <a:p>
            <a:pPr marL="457200" lvl="1" indent="0">
              <a:buNone/>
            </a:pPr>
            <a:endParaRPr lang="en-ZA" sz="2000" dirty="0" smtClean="0">
              <a:solidFill>
                <a:srgbClr val="005671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ZA" sz="2000" dirty="0">
              <a:solidFill>
                <a:srgbClr val="005671"/>
              </a:solidFill>
            </a:endParaRPr>
          </a:p>
        </p:txBody>
      </p:sp>
      <p:sp>
        <p:nvSpPr>
          <p:cNvPr id="17" name="AutoShape 2" descr="The Permaculture Research Institu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0" name="AutoShape 4" descr="Hwange youths strive to protect environment | The Chronic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2" name="AutoShape 6" descr="Thank God for Earthworms! | The Institute for Creation Researc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Rectangle 1"/>
          <p:cNvSpPr/>
          <p:nvPr/>
        </p:nvSpPr>
        <p:spPr>
          <a:xfrm>
            <a:off x="393021" y="313120"/>
            <a:ext cx="81413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The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most common everyday causes of harmful emissions are travel with cars or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airplanes,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heating and electricity usage and our consumption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behavior</a:t>
            </a:r>
            <a:r>
              <a:rPr lang="en-US" sz="2000" dirty="0" smtClean="0"/>
              <a:t>.</a:t>
            </a:r>
            <a:endParaRPr lang="en-ZA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92" y="1378453"/>
            <a:ext cx="3730303" cy="2482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102" y="3756285"/>
            <a:ext cx="4361375" cy="2504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574" y="1378453"/>
            <a:ext cx="4276262" cy="23947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574" y="1356478"/>
            <a:ext cx="1265170" cy="927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020" y="3074450"/>
            <a:ext cx="1528412" cy="128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6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Ground cutaway with earthworms and vegetables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" name="Rectangle 1"/>
          <p:cNvSpPr/>
          <p:nvPr/>
        </p:nvSpPr>
        <p:spPr>
          <a:xfrm>
            <a:off x="155575" y="-32016"/>
            <a:ext cx="546937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prstClr val="black"/>
              </a:solidFill>
            </a:endParaRPr>
          </a:p>
          <a:p>
            <a:pPr lvl="0"/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</a:rPr>
              <a:t>Some tips for saving energy</a:t>
            </a:r>
            <a:endParaRPr lang="en-US" sz="3000" dirty="0">
              <a:solidFill>
                <a:prstClr val="black"/>
              </a:solidFill>
            </a:endParaRPr>
          </a:p>
          <a:p>
            <a:pPr lvl="0"/>
            <a:endParaRPr lang="en-US" sz="1400" dirty="0" smtClean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047" y="797236"/>
            <a:ext cx="2829829" cy="2612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208" y="3176115"/>
            <a:ext cx="3251560" cy="1950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49" y="797236"/>
            <a:ext cx="3085948" cy="2212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592" y="797236"/>
            <a:ext cx="2688456" cy="20137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290" y="2715491"/>
            <a:ext cx="3352163" cy="24115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75" y="2810983"/>
            <a:ext cx="3171825" cy="1438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975" y="4151583"/>
            <a:ext cx="3169186" cy="21476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79226" y="5539102"/>
            <a:ext cx="1732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What else?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99906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6364" y="293907"/>
            <a:ext cx="7742015" cy="62156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What is Climate Change?</a:t>
            </a:r>
            <a:endParaRPr lang="en-ZA" dirty="0">
              <a:solidFill>
                <a:srgbClr val="005B7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833675" y="1640994"/>
            <a:ext cx="4138931" cy="2105009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Long term change in  weather patterns </a:t>
            </a:r>
          </a:p>
          <a:p>
            <a:r>
              <a:rPr lang="en-US" sz="2800" dirty="0" smtClean="0"/>
              <a:t>Can be natural or due to human activity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32" y="1312172"/>
            <a:ext cx="4182751" cy="278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283" y="4125247"/>
            <a:ext cx="4481717" cy="2732754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79532" y="4471522"/>
            <a:ext cx="2613889" cy="414755"/>
          </a:xfrm>
        </p:spPr>
        <p:txBody>
          <a:bodyPr/>
          <a:lstStyle/>
          <a:p>
            <a:pPr marL="0" indent="0">
              <a:buNone/>
            </a:pPr>
            <a:r>
              <a:rPr lang="en-ZA" sz="4000" dirty="0" smtClean="0">
                <a:solidFill>
                  <a:srgbClr val="A3C42A"/>
                </a:solidFill>
              </a:rPr>
              <a:t>Natural ?</a:t>
            </a:r>
            <a:endParaRPr lang="en-ZA" sz="4000" dirty="0">
              <a:solidFill>
                <a:srgbClr val="A3C42A"/>
              </a:solidFill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088268" y="5087741"/>
            <a:ext cx="3605582" cy="414755"/>
          </a:xfrm>
        </p:spPr>
        <p:txBody>
          <a:bodyPr/>
          <a:lstStyle/>
          <a:p>
            <a:pPr marL="0" indent="0">
              <a:buNone/>
            </a:pPr>
            <a:r>
              <a:rPr lang="en-ZA" sz="4000" dirty="0" smtClean="0">
                <a:solidFill>
                  <a:srgbClr val="A3C42A"/>
                </a:solidFill>
              </a:rPr>
              <a:t>Human activity?</a:t>
            </a:r>
            <a:endParaRPr lang="en-ZA" sz="4000" dirty="0">
              <a:solidFill>
                <a:srgbClr val="A3C4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9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Vermicomposting:</a:t>
            </a:r>
            <a:endParaRPr lang="en-ZA" dirty="0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6286159" y="312737"/>
            <a:ext cx="2585393" cy="5388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endParaRPr lang="en-US" sz="2000" dirty="0" smtClean="0">
              <a:solidFill>
                <a:srgbClr val="005671"/>
              </a:solidFill>
            </a:endParaRPr>
          </a:p>
          <a:p>
            <a:pPr marL="457200" lvl="1" indent="0">
              <a:buNone/>
            </a:pPr>
            <a:endParaRPr lang="en-ZA" sz="2000" dirty="0" smtClean="0">
              <a:solidFill>
                <a:srgbClr val="005671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ZA" sz="2000" dirty="0">
              <a:solidFill>
                <a:srgbClr val="005671"/>
              </a:solidFill>
            </a:endParaRPr>
          </a:p>
        </p:txBody>
      </p:sp>
      <p:sp>
        <p:nvSpPr>
          <p:cNvPr id="17" name="AutoShape 2" descr="The Permaculture Research Institu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0" name="AutoShape 4" descr="Hwange youths strive to protect environment | The Chronic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22" name="AutoShape 6" descr="Thank God for Earthworms! | The Institute for Creation Researc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5" name="Rectangle 14"/>
          <p:cNvSpPr/>
          <p:nvPr/>
        </p:nvSpPr>
        <p:spPr>
          <a:xfrm>
            <a:off x="394068" y="5340163"/>
            <a:ext cx="8648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</a:rPr>
              <a:t>What are you going to do differently?</a:t>
            </a:r>
            <a:endParaRPr lang="en-ZA" sz="2400" dirty="0"/>
          </a:p>
        </p:txBody>
      </p:sp>
      <p:pic>
        <p:nvPicPr>
          <p:cNvPr id="5" name="Climate chan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375" y="160336"/>
            <a:ext cx="8257745" cy="46449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0375" y="5893525"/>
            <a:ext cx="675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>
                <a:hlinkClick r:id="rId5"/>
              </a:rPr>
              <a:t>https://www.youtube.com/watch?v=3sqdyEpklFU&amp;feature=youtu.be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1425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Natasja Davids\AppData\Local\Microsoft\Windows\Temporary Internet Files\Content.IE5\AK2ZJG2E\MP90042218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140" y="4082473"/>
            <a:ext cx="1972311" cy="157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5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6364" y="87022"/>
            <a:ext cx="7742015" cy="62156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350 parts per million.</a:t>
            </a:r>
            <a:endParaRPr lang="en-ZA" dirty="0">
              <a:solidFill>
                <a:srgbClr val="005B7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46364" y="800955"/>
            <a:ext cx="8705272" cy="84311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This is the identified as the safe upper limit of carbon dioxide parts per million to avoid a climate tipping point.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1708"/>
            <a:ext cx="9144001" cy="530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0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6255520"/>
            <a:ext cx="9153035" cy="602480"/>
            <a:chOff x="-4762" y="6255521"/>
            <a:chExt cx="9153035" cy="602480"/>
          </a:xfrm>
        </p:grpSpPr>
        <p:sp>
          <p:nvSpPr>
            <p:cNvPr id="8" name="Rectangle 1"/>
            <p:cNvSpPr/>
            <p:nvPr userDrawn="1"/>
          </p:nvSpPr>
          <p:spPr>
            <a:xfrm>
              <a:off x="-4762" y="6662739"/>
              <a:ext cx="4029075" cy="195262"/>
            </a:xfrm>
            <a:custGeom>
              <a:avLst/>
              <a:gdLst>
                <a:gd name="connsiteX0" fmla="*/ 0 w 4024313"/>
                <a:gd name="connsiteY0" fmla="*/ 0 h 528637"/>
                <a:gd name="connsiteX1" fmla="*/ 4024313 w 4024313"/>
                <a:gd name="connsiteY1" fmla="*/ 0 h 528637"/>
                <a:gd name="connsiteX2" fmla="*/ 4024313 w 4024313"/>
                <a:gd name="connsiteY2" fmla="*/ 528637 h 528637"/>
                <a:gd name="connsiteX3" fmla="*/ 0 w 4024313"/>
                <a:gd name="connsiteY3" fmla="*/ 528637 h 528637"/>
                <a:gd name="connsiteX4" fmla="*/ 0 w 4024313"/>
                <a:gd name="connsiteY4" fmla="*/ 0 h 528637"/>
                <a:gd name="connsiteX0" fmla="*/ 0 w 4024313"/>
                <a:gd name="connsiteY0" fmla="*/ 0 h 528637"/>
                <a:gd name="connsiteX1" fmla="*/ 3162300 w 4024313"/>
                <a:gd name="connsiteY1" fmla="*/ 481012 h 528637"/>
                <a:gd name="connsiteX2" fmla="*/ 4024313 w 4024313"/>
                <a:gd name="connsiteY2" fmla="*/ 528637 h 528637"/>
                <a:gd name="connsiteX3" fmla="*/ 0 w 4024313"/>
                <a:gd name="connsiteY3" fmla="*/ 528637 h 528637"/>
                <a:gd name="connsiteX4" fmla="*/ 0 w 4024313"/>
                <a:gd name="connsiteY4" fmla="*/ 0 h 528637"/>
                <a:gd name="connsiteX0" fmla="*/ 0 w 4024313"/>
                <a:gd name="connsiteY0" fmla="*/ 0 h 528637"/>
                <a:gd name="connsiteX1" fmla="*/ 3790950 w 4024313"/>
                <a:gd name="connsiteY1" fmla="*/ 333375 h 528637"/>
                <a:gd name="connsiteX2" fmla="*/ 4024313 w 4024313"/>
                <a:gd name="connsiteY2" fmla="*/ 528637 h 528637"/>
                <a:gd name="connsiteX3" fmla="*/ 0 w 4024313"/>
                <a:gd name="connsiteY3" fmla="*/ 528637 h 528637"/>
                <a:gd name="connsiteX4" fmla="*/ 0 w 4024313"/>
                <a:gd name="connsiteY4" fmla="*/ 0 h 528637"/>
                <a:gd name="connsiteX0" fmla="*/ 1700213 w 4024313"/>
                <a:gd name="connsiteY0" fmla="*/ 76200 h 195262"/>
                <a:gd name="connsiteX1" fmla="*/ 3790950 w 4024313"/>
                <a:gd name="connsiteY1" fmla="*/ 0 h 195262"/>
                <a:gd name="connsiteX2" fmla="*/ 4024313 w 4024313"/>
                <a:gd name="connsiteY2" fmla="*/ 195262 h 195262"/>
                <a:gd name="connsiteX3" fmla="*/ 0 w 4024313"/>
                <a:gd name="connsiteY3" fmla="*/ 195262 h 195262"/>
                <a:gd name="connsiteX4" fmla="*/ 1700213 w 4024313"/>
                <a:gd name="connsiteY4" fmla="*/ 76200 h 195262"/>
                <a:gd name="connsiteX0" fmla="*/ 0 w 4029075"/>
                <a:gd name="connsiteY0" fmla="*/ 119062 h 195262"/>
                <a:gd name="connsiteX1" fmla="*/ 3795712 w 4029075"/>
                <a:gd name="connsiteY1" fmla="*/ 0 h 195262"/>
                <a:gd name="connsiteX2" fmla="*/ 4029075 w 4029075"/>
                <a:gd name="connsiteY2" fmla="*/ 195262 h 195262"/>
                <a:gd name="connsiteX3" fmla="*/ 4762 w 4029075"/>
                <a:gd name="connsiteY3" fmla="*/ 195262 h 195262"/>
                <a:gd name="connsiteX4" fmla="*/ 0 w 4029075"/>
                <a:gd name="connsiteY4" fmla="*/ 119062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9075" h="195262">
                  <a:moveTo>
                    <a:pt x="0" y="119062"/>
                  </a:moveTo>
                  <a:lnTo>
                    <a:pt x="3795712" y="0"/>
                  </a:lnTo>
                  <a:lnTo>
                    <a:pt x="4029075" y="195262"/>
                  </a:lnTo>
                  <a:lnTo>
                    <a:pt x="4762" y="195262"/>
                  </a:lnTo>
                  <a:lnTo>
                    <a:pt x="0" y="119062"/>
                  </a:lnTo>
                  <a:close/>
                </a:path>
              </a:pathLst>
            </a:custGeom>
            <a:solidFill>
              <a:srgbClr val="005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" name="Isosceles Triangle 6"/>
            <p:cNvSpPr/>
            <p:nvPr userDrawn="1"/>
          </p:nvSpPr>
          <p:spPr>
            <a:xfrm>
              <a:off x="1239140" y="6255521"/>
              <a:ext cx="7909133" cy="602479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793906" y="6361678"/>
              <a:ext cx="2242800" cy="436007"/>
            </a:xfrm>
            <a:prstGeom prst="rect">
              <a:avLst/>
            </a:prstGeom>
          </p:spPr>
        </p:pic>
        <p:sp>
          <p:nvSpPr>
            <p:cNvPr id="11" name="Isosceles Triangle 6"/>
            <p:cNvSpPr/>
            <p:nvPr userDrawn="1"/>
          </p:nvSpPr>
          <p:spPr>
            <a:xfrm>
              <a:off x="1213503" y="6614445"/>
              <a:ext cx="5503491" cy="2435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8068 h 308068"/>
                <a:gd name="connsiteX1" fmla="*/ 4707828 w 7904860"/>
                <a:gd name="connsiteY1" fmla="*/ 0 h 308068"/>
                <a:gd name="connsiteX2" fmla="*/ 7904860 w 7904860"/>
                <a:gd name="connsiteY2" fmla="*/ 308068 h 308068"/>
                <a:gd name="connsiteX3" fmla="*/ 0 w 7904860"/>
                <a:gd name="connsiteY3" fmla="*/ 308068 h 30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8068">
                  <a:moveTo>
                    <a:pt x="0" y="308068"/>
                  </a:moveTo>
                  <a:lnTo>
                    <a:pt x="4707828" y="0"/>
                  </a:lnTo>
                  <a:lnTo>
                    <a:pt x="7904860" y="308068"/>
                  </a:lnTo>
                  <a:lnTo>
                    <a:pt x="0" y="308068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821782" y="364797"/>
            <a:ext cx="7486116" cy="67644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Green House Effect</a:t>
            </a:r>
            <a:endParaRPr lang="en-ZA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19" y="1220707"/>
            <a:ext cx="9158319" cy="571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5673" y="-412725"/>
            <a:ext cx="7742015" cy="112665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atmosphere</a:t>
            </a:r>
            <a:endParaRPr lang="en-Z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672" y="857733"/>
            <a:ext cx="2988337" cy="79159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atmosphere has many different layers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219" y="857733"/>
            <a:ext cx="4290781" cy="6060728"/>
          </a:xfrm>
          <a:prstGeom prst="rect">
            <a:avLst/>
          </a:prstGeom>
        </p:spPr>
      </p:pic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64400" y="4888464"/>
            <a:ext cx="3260810" cy="51912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Animals and plants live here (sea level to 10km)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64400" y="3683120"/>
            <a:ext cx="3657412" cy="51912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The ozone is found here            (it absorbs Ultra Violet light from the sun (10 – 50 km) 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887855" y="3745676"/>
            <a:ext cx="1256145" cy="51912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Small rocks/ shooting stars burn up here  (50 km – 80km)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39435" y="1793125"/>
            <a:ext cx="3260810" cy="51912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Radio waves are reflected back to earth and it absorbs dangerous X-Rays from the sun as well as Ultra Violet light from here                       (80km – 350+ km)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293136" y="4721360"/>
            <a:ext cx="2904464" cy="5913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863557" y="4222916"/>
            <a:ext cx="2372670" cy="13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426036" y="3745676"/>
            <a:ext cx="480158" cy="2595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391427" y="2270625"/>
            <a:ext cx="2844800" cy="346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1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5673" y="-412725"/>
            <a:ext cx="7742015" cy="112665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The greenhouse effect</a:t>
            </a:r>
            <a:endParaRPr lang="en-ZA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99" y="960582"/>
            <a:ext cx="4562808" cy="3805382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789324" y="150604"/>
            <a:ext cx="3260725" cy="412990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greenhouse effect is a natural phenomenon </a:t>
            </a:r>
            <a:endParaRPr lang="en-US" dirty="0" smtClean="0"/>
          </a:p>
          <a:p>
            <a:r>
              <a:rPr lang="en-US" dirty="0" smtClean="0"/>
              <a:t>Gases </a:t>
            </a:r>
            <a:r>
              <a:rPr lang="en-US" dirty="0"/>
              <a:t>trap the UV radiation that then warms the air closest to the surface of the earth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greenhouse gases are carbon dioxide, water </a:t>
            </a:r>
            <a:r>
              <a:rPr lang="en-US" dirty="0" smtClean="0"/>
              <a:t>vapor, methane</a:t>
            </a:r>
          </a:p>
          <a:p>
            <a:r>
              <a:rPr lang="en-US" dirty="0"/>
              <a:t>Scientists are more than 95% certain that nearly all of global warming is caused by increasing concentrations of greenhouse gases and other human emissions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049" y="4765964"/>
            <a:ext cx="2260625" cy="2092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674" y="5400930"/>
            <a:ext cx="311532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4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810599" y="1096503"/>
            <a:ext cx="7486116" cy="67644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Global Warming and Climate Change</a:t>
            </a:r>
            <a:endParaRPr lang="en-ZA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026" y="2207491"/>
            <a:ext cx="4971974" cy="46505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07490"/>
            <a:ext cx="4172026" cy="2863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84790"/>
            <a:ext cx="4172027" cy="21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2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38728" y="-295431"/>
            <a:ext cx="7742015" cy="112665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What is global warming?</a:t>
            </a:r>
            <a:endParaRPr lang="en-ZA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55600" y="991024"/>
            <a:ext cx="8705272" cy="100134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An increase in greenhouse gases leads to global warming</a:t>
            </a:r>
          </a:p>
          <a:p>
            <a:r>
              <a:rPr lang="en-US" dirty="0" smtClean="0"/>
              <a:t>Global warming is the increase of the average temperature of the atmosphere</a:t>
            </a:r>
          </a:p>
          <a:p>
            <a:r>
              <a:rPr lang="en-US" dirty="0"/>
              <a:t>Global warming is a term used for the observed century-scale rise in the average temperature of the Earth's climate systems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64" y="2715490"/>
            <a:ext cx="7426037" cy="41425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430982" y="3315854"/>
            <a:ext cx="2281381" cy="24776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976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3766" y="-327578"/>
            <a:ext cx="7742015" cy="112665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What does global warming mean for us?</a:t>
            </a:r>
            <a:endParaRPr lang="en-ZA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43766" y="900681"/>
            <a:ext cx="8800234" cy="148230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Climate change - more intense and extreme weather.</a:t>
            </a:r>
          </a:p>
          <a:p>
            <a:r>
              <a:rPr lang="en-US" dirty="0" smtClean="0"/>
              <a:t>The </a:t>
            </a:r>
            <a:r>
              <a:rPr lang="en-US" dirty="0"/>
              <a:t>worst impacts of climate change </a:t>
            </a:r>
            <a:r>
              <a:rPr lang="en-US" sz="3200" dirty="0"/>
              <a:t>could be irreversible by </a:t>
            </a:r>
            <a:r>
              <a:rPr lang="en-US" sz="3200" dirty="0" smtClean="0"/>
              <a:t>2030.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5" y="2484583"/>
            <a:ext cx="9109445" cy="43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 background maximis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4444CBD3-B766-47FF-BCAA-CF053D18A1B8}"/>
    </a:ext>
  </a:extLst>
</a:theme>
</file>

<file path=ppt/theme/theme10.xml><?xml version="1.0" encoding="utf-8"?>
<a:theme xmlns:a="http://schemas.openxmlformats.org/drawingml/2006/main" name="2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70F70FE3-3387-4EA6-BE6A-2F93DDD488A6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LL PHOTO">
  <a:themeElements>
    <a:clrScheme name="CapeNature chart">
      <a:dk1>
        <a:sysClr val="windowText" lastClr="000000"/>
      </a:dk1>
      <a:lt1>
        <a:srgbClr val="FFFFFF"/>
      </a:lt1>
      <a:dk2>
        <a:srgbClr val="44546A"/>
      </a:dk2>
      <a:lt2>
        <a:srgbClr val="FFFFFF"/>
      </a:lt2>
      <a:accent1>
        <a:srgbClr val="92AE2A"/>
      </a:accent1>
      <a:accent2>
        <a:srgbClr val="ED7D31"/>
      </a:accent2>
      <a:accent3>
        <a:srgbClr val="005B7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C27CF9D5-2F15-40BB-A046-62F78AD172D3}"/>
    </a:ext>
  </a:extLst>
</a:theme>
</file>

<file path=ppt/theme/theme3.xml><?xml version="1.0" encoding="utf-8"?>
<a:theme xmlns:a="http://schemas.openxmlformats.org/drawingml/2006/main" name="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70F70FE3-3387-4EA6-BE6A-2F93DDD488A6}"/>
    </a:ext>
  </a:extLst>
</a:theme>
</file>

<file path=ppt/theme/theme4.xml><?xml version="1.0" encoding="utf-8"?>
<a:theme xmlns:a="http://schemas.openxmlformats.org/drawingml/2006/main" name="GREEN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65548CFC-DA5B-4971-8589-DE3F06A63486}"/>
    </a:ext>
  </a:extLst>
</a:theme>
</file>

<file path=ppt/theme/theme5.xml><?xml version="1.0" encoding="utf-8"?>
<a:theme xmlns:a="http://schemas.openxmlformats.org/drawingml/2006/main" name="dark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F7587D5F-A1A3-44EF-9801-E52EC5D1F795}"/>
    </a:ext>
  </a:extLst>
</a:theme>
</file>

<file path=ppt/theme/theme6.xml><?xml version="1.0" encoding="utf-8"?>
<a:theme xmlns:a="http://schemas.openxmlformats.org/drawingml/2006/main" name="blue white spl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D0FB1C4C-FE02-41A4-B04F-7B64A2DCD074}"/>
    </a:ext>
  </a:extLst>
</a:theme>
</file>

<file path=ppt/theme/theme7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D97EFE4A-D413-4372-9B1B-66F2A32D4AFA}"/>
    </a:ext>
  </a:extLst>
</a:theme>
</file>

<file path=ppt/theme/theme8.xml><?xml version="1.0" encoding="utf-8"?>
<a:theme xmlns:a="http://schemas.openxmlformats.org/drawingml/2006/main" name="Thank yo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E419DAFC-C67C-412D-A71C-983EAFF4C404}"/>
    </a:ext>
  </a:extLst>
</a:theme>
</file>

<file path=ppt/theme/theme9.xml><?xml version="1.0" encoding="utf-8"?>
<a:theme xmlns:a="http://schemas.openxmlformats.org/drawingml/2006/main" name="1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70F70FE3-3387-4EA6-BE6A-2F93DDD488A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CapeNature 20years presentation</Template>
  <TotalTime>664</TotalTime>
  <Words>739</Words>
  <Application>Microsoft Office PowerPoint</Application>
  <PresentationFormat>On-screen Show (4:3)</PresentationFormat>
  <Paragraphs>73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Gill Sans MT</vt:lpstr>
      <vt:lpstr>Lato</vt:lpstr>
      <vt:lpstr>white background maximised</vt:lpstr>
      <vt:lpstr>FULL PHOTO</vt:lpstr>
      <vt:lpstr>White background</vt:lpstr>
      <vt:lpstr>GREEN BACKGROUND</vt:lpstr>
      <vt:lpstr>dark blue background</vt:lpstr>
      <vt:lpstr>blue white split</vt:lpstr>
      <vt:lpstr>Title slide</vt:lpstr>
      <vt:lpstr>Thank you</vt:lpstr>
      <vt:lpstr>1_White background</vt:lpstr>
      <vt:lpstr>2_White background</vt:lpstr>
      <vt:lpstr>Defending our climate from change   18 June – adults 13h30 Session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 here</dc:title>
  <dc:creator>Jamie Ross</dc:creator>
  <cp:lastModifiedBy>Natanya Dreyer</cp:lastModifiedBy>
  <cp:revision>167</cp:revision>
  <cp:lastPrinted>2019-02-26T14:00:47Z</cp:lastPrinted>
  <dcterms:created xsi:type="dcterms:W3CDTF">2020-01-16T13:31:39Z</dcterms:created>
  <dcterms:modified xsi:type="dcterms:W3CDTF">2020-06-17T11:17:37Z</dcterms:modified>
</cp:coreProperties>
</file>