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omments/modernComment_250_16F5ACCE.xml" ContentType="application/vnd.ms-powerpoint.comments+xml"/>
  <Override PartName="/ppt/comments/modernComment_24E_321AF72.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546" r:id="rId5"/>
    <p:sldId id="256" r:id="rId6"/>
    <p:sldId id="381" r:id="rId7"/>
    <p:sldId id="407" r:id="rId8"/>
    <p:sldId id="584" r:id="rId9"/>
    <p:sldId id="571" r:id="rId10"/>
    <p:sldId id="578" r:id="rId11"/>
    <p:sldId id="577" r:id="rId12"/>
    <p:sldId id="585" r:id="rId13"/>
    <p:sldId id="572" r:id="rId14"/>
    <p:sldId id="586" r:id="rId15"/>
    <p:sldId id="529" r:id="rId16"/>
    <p:sldId id="536" r:id="rId17"/>
    <p:sldId id="579" r:id="rId18"/>
    <p:sldId id="589" r:id="rId19"/>
    <p:sldId id="383" r:id="rId20"/>
    <p:sldId id="560" r:id="rId21"/>
    <p:sldId id="537" r:id="rId22"/>
    <p:sldId id="595" r:id="rId23"/>
    <p:sldId id="565" r:id="rId24"/>
    <p:sldId id="545" r:id="rId25"/>
    <p:sldId id="591" r:id="rId26"/>
    <p:sldId id="566" r:id="rId27"/>
    <p:sldId id="592" r:id="rId28"/>
    <p:sldId id="590" r:id="rId29"/>
    <p:sldId id="593" r:id="rId30"/>
    <p:sldId id="588" r:id="rId31"/>
  </p:sldIdLst>
  <p:sldSz cx="9144000" cy="6858000" type="screen4x3"/>
  <p:notesSz cx="6794500" cy="9906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8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0A16CE-E498-1B14-A49E-D3E1AA5B1C7A}" name="Natalie Hayward" initials="NH" userId="S::nhayward@capenature.co.za::d79c290d-ffc8-4158-ad97-279cb1d24a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rothy Breed"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F00"/>
    <a:srgbClr val="898689"/>
    <a:srgbClr val="50280F"/>
    <a:srgbClr val="010C12"/>
    <a:srgbClr val="6F6F6F"/>
    <a:srgbClr val="0098C5"/>
    <a:srgbClr val="FF9900"/>
    <a:srgbClr val="585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6724B-D5F9-4BE7-8F1B-51C2FD9AD837}" v="2" dt="2024-03-18T05:43:15.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8" autoAdjust="0"/>
    <p:restoredTop sz="87662" autoAdjust="0"/>
  </p:normalViewPr>
  <p:slideViewPr>
    <p:cSldViewPr snapToGrid="0" snapToObjects="1">
      <p:cViewPr varScale="1">
        <p:scale>
          <a:sx n="68" d="100"/>
          <a:sy n="68" d="100"/>
        </p:scale>
        <p:origin x="1092" y="56"/>
      </p:cViewPr>
      <p:guideLst>
        <p:guide orient="horz" pos="2159"/>
        <p:guide pos="2882"/>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24E_321AF72.xml><?xml version="1.0" encoding="utf-8"?>
<p188:cmLst xmlns:a="http://schemas.openxmlformats.org/drawingml/2006/main" xmlns:r="http://schemas.openxmlformats.org/officeDocument/2006/relationships" xmlns:p188="http://schemas.microsoft.com/office/powerpoint/2018/8/main">
  <p188:cm id="{0E1C1FD6-677C-4274-8960-D75BCED27534}" authorId="{850A16CE-E498-1B14-A49E-D3E1AA5B1C7A}" created="2024-03-18T05:44:38.455">
    <ac:txMkLst xmlns:ac="http://schemas.microsoft.com/office/drawing/2013/main/command">
      <pc:docMk xmlns:pc="http://schemas.microsoft.com/office/powerpoint/2013/main/command"/>
      <pc:sldMk xmlns:pc="http://schemas.microsoft.com/office/powerpoint/2013/main/command" cId="52539250" sldId="590"/>
      <ac:spMk id="3" creationId="{00000000-0000-0000-0000-000000000000}"/>
      <ac:txMk cp="883" len="99">
        <ac:context len="984" hash="3579943393"/>
      </ac:txMk>
    </ac:txMkLst>
    <p188:pos x="7153275" y="4470400"/>
    <p188:txBody>
      <a:bodyPr/>
      <a:lstStyle/>
      <a:p>
        <a:r>
          <a:rPr lang="en-ZA"/>
          <a:t>Not appropriate for this online session. We have indicated under 'governance' that this is the role of the JBOT.</a:t>
        </a:r>
      </a:p>
    </p188:txBody>
  </p188:cm>
</p188:cmLst>
</file>

<file path=ppt/comments/modernComment_250_16F5ACCE.xml><?xml version="1.0" encoding="utf-8"?>
<p188:cmLst xmlns:a="http://schemas.openxmlformats.org/drawingml/2006/main" xmlns:r="http://schemas.openxmlformats.org/officeDocument/2006/relationships" xmlns:p188="http://schemas.microsoft.com/office/powerpoint/2018/8/main">
  <p188:cm id="{48542450-ECE0-463E-AE8A-0ACB5A109BC9}" authorId="{850A16CE-E498-1B14-A49E-D3E1AA5B1C7A}" created="2024-03-18T05:14:41.675">
    <ac:txMkLst xmlns:ac="http://schemas.microsoft.com/office/drawing/2013/main/command">
      <pc:docMk xmlns:pc="http://schemas.microsoft.com/office/powerpoint/2013/main/command"/>
      <pc:sldMk xmlns:pc="http://schemas.microsoft.com/office/powerpoint/2013/main/command" cId="385199310" sldId="592"/>
      <ac:spMk id="3" creationId="{00000000-0000-0000-0000-000000000000}"/>
      <ac:txMk cp="579" len="183">
        <ac:context len="764" hash="2172735128"/>
      </ac:txMk>
    </ac:txMkLst>
    <p188:pos x="7568119" y="2374697"/>
    <p188:txBody>
      <a:bodyPr/>
      <a:lstStyle/>
      <a:p>
        <a:r>
          <a:rPr lang="en-ZA"/>
          <a:t>This statement is not appropriate for flighting on an online public platform that will be made available to all and sundry and where the audience may be unknown.  CapeNature does not support institutional issues to be flagged for this platform. City has a mandate in the management of baboons in areas under its control. The funding mechanism thereof is not a problem to be solved by the public.</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48100" y="0"/>
            <a:ext cx="2944813" cy="4953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F6023010-E15D-4308-B5B9-8D3D7064C7A7}" type="datetimeFigureOut">
              <a:rPr lang="en-US"/>
              <a:pPr>
                <a:defRPr/>
              </a:pPr>
              <a:t>4/1/2024</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09113"/>
            <a:ext cx="2944813"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8100" y="9409113"/>
            <a:ext cx="2944813" cy="4953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053CF4C-87D3-49A5-B9AA-5416F41E0C3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ZA"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B917F4B-5F83-4467-8EAC-E99DD77C61E1}" type="slidenum">
              <a:rPr lang="en-US" altLang="en-US"/>
              <a:pPr fontAlgn="base">
                <a:spcBef>
                  <a:spcPct val="0"/>
                </a:spcBef>
                <a:spcAft>
                  <a:spcPct val="0"/>
                </a:spcAft>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a:xfrm>
            <a:off x="0" y="3441700"/>
            <a:ext cx="9144000" cy="3430588"/>
          </a:xfrm>
          <a:prstGeom prst="rect">
            <a:avLst/>
          </a:prstGeom>
          <a:solidFill>
            <a:srgbClr val="0098C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descr="CCT_Logo_Ex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690563"/>
            <a:ext cx="525780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POL.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00738"/>
            <a:ext cx="85756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803230" y="3869215"/>
            <a:ext cx="7772400" cy="521992"/>
          </a:xfrm>
          <a:noFill/>
        </p:spPr>
        <p:txBody>
          <a:bodyPr>
            <a:normAutofit/>
          </a:bodyPr>
          <a:lstStyle>
            <a:lvl1pPr>
              <a:defRPr b="1"/>
            </a:lvl1pPr>
          </a:lstStyle>
          <a:p>
            <a:r>
              <a:rPr lang="en-US"/>
              <a:t>Click to edit Master title style</a:t>
            </a:r>
            <a:endParaRPr lang="en-US" dirty="0"/>
          </a:p>
        </p:txBody>
      </p:sp>
      <p:sp>
        <p:nvSpPr>
          <p:cNvPr id="7" name="Subtitle 2"/>
          <p:cNvSpPr>
            <a:spLocks noGrp="1"/>
          </p:cNvSpPr>
          <p:nvPr>
            <p:ph type="subTitle" idx="1"/>
          </p:nvPr>
        </p:nvSpPr>
        <p:spPr>
          <a:xfrm>
            <a:off x="1489030" y="4530328"/>
            <a:ext cx="7086600" cy="509277"/>
          </a:xfrm>
          <a:noFill/>
        </p:spPr>
        <p:txBody>
          <a:bodyPr anchor="ctr">
            <a:normAutofit/>
          </a:bodyPr>
          <a:lstStyle>
            <a:lvl1pPr marL="0" indent="0" algn="r">
              <a:buNone/>
              <a:defRPr baseline="0">
                <a:solidFill>
                  <a:schemeClr val="bg1"/>
                </a:solidFill>
              </a:defRPr>
            </a:lvl1pPr>
          </a:lstStyle>
          <a:p>
            <a:r>
              <a:rPr lang="en-US"/>
              <a:t>Click to edit Master subtitle style</a:t>
            </a:r>
            <a:endParaRPr lang="en-US" dirty="0"/>
          </a:p>
        </p:txBody>
      </p:sp>
      <p:sp>
        <p:nvSpPr>
          <p:cNvPr id="9" name="Slide Number Placeholder 3"/>
          <p:cNvSpPr>
            <a:spLocks noGrp="1"/>
          </p:cNvSpPr>
          <p:nvPr>
            <p:ph type="sldNum" sz="quarter" idx="10"/>
          </p:nvPr>
        </p:nvSpPr>
        <p:spPr>
          <a:xfrm>
            <a:off x="6553200" y="6356350"/>
            <a:ext cx="2133600" cy="365125"/>
          </a:xfrm>
        </p:spPr>
        <p:txBody>
          <a:bodyPr/>
          <a:lstStyle>
            <a:lvl1pPr>
              <a:defRPr/>
            </a:lvl1pPr>
          </a:lstStyle>
          <a:p>
            <a:pPr>
              <a:defRPr/>
            </a:pPr>
            <a:fld id="{6CEDAC6D-89BD-4AFF-9133-D89F8CF20170}" type="slidenum">
              <a:rPr lang="en-US"/>
              <a:pPr>
                <a:defRPr/>
              </a:pPr>
              <a:t>‹#›</a:t>
            </a:fld>
            <a:endParaRPr lang="en-US"/>
          </a:p>
        </p:txBody>
      </p:sp>
    </p:spTree>
    <p:extLst>
      <p:ext uri="{BB962C8B-B14F-4D97-AF65-F5344CB8AC3E}">
        <p14:creationId xmlns:p14="http://schemas.microsoft.com/office/powerpoint/2010/main" val="2231096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568325" y="1074738"/>
            <a:ext cx="800735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9"/>
            <a:ext cx="8229600" cy="694352"/>
          </a:xfrm>
        </p:spPr>
        <p:txBody>
          <a:bodyPr/>
          <a:lstStyle/>
          <a:p>
            <a:r>
              <a:rPr lang="en-US"/>
              <a:t>Click to edit Master title style</a:t>
            </a:r>
          </a:p>
        </p:txBody>
      </p:sp>
      <p:sp>
        <p:nvSpPr>
          <p:cNvPr id="3" name="Content Placeholder 2"/>
          <p:cNvSpPr>
            <a:spLocks noGrp="1"/>
          </p:cNvSpPr>
          <p:nvPr>
            <p:ph sz="half" idx="1"/>
          </p:nvPr>
        </p:nvSpPr>
        <p:spPr>
          <a:xfrm>
            <a:off x="457200" y="1436425"/>
            <a:ext cx="4038600" cy="4432111"/>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6425"/>
            <a:ext cx="4038600" cy="4432111"/>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custDataLst>
              <p:tags r:id="rId1"/>
            </p:custDataLst>
          </p:nvPr>
        </p:nvSpPr>
        <p:spPr/>
        <p:txBody>
          <a:bodyPr/>
          <a:lstStyle>
            <a:lvl1pPr algn="r">
              <a:defRPr sz="900" smtClean="0">
                <a:solidFill>
                  <a:schemeClr val="tx1"/>
                </a:solidFill>
                <a:latin typeface="Century Gothic" pitchFamily="34" charset="0"/>
              </a:defRPr>
            </a:lvl1pPr>
          </a:lstStyle>
          <a:p>
            <a:pPr>
              <a:defRPr/>
            </a:pPr>
            <a:fld id="{85DBF551-AB8D-404E-B56C-29221E12F42F}" type="slidenum">
              <a:rPr lang="en-ZA"/>
              <a:pPr>
                <a:defRPr/>
              </a:pPr>
              <a:t>‹#›</a:t>
            </a:fld>
            <a:endParaRPr lang="en-ZA" dirty="0"/>
          </a:p>
        </p:txBody>
      </p:sp>
      <p:sp>
        <p:nvSpPr>
          <p:cNvPr id="7" name="Footer Placeholder 4"/>
          <p:cNvSpPr>
            <a:spLocks noGrp="1"/>
          </p:cNvSpPr>
          <p:nvPr>
            <p:ph type="ftr" sz="quarter" idx="11"/>
            <p:custDataLst>
              <p:tags r:id="rId2"/>
            </p:custDataLst>
          </p:nvPr>
        </p:nvSpPr>
        <p:spPr/>
        <p:txBody>
          <a:bodyPr/>
          <a:lstStyle>
            <a:lvl1pPr algn="ctr">
              <a:defRPr sz="800">
                <a:solidFill>
                  <a:schemeClr val="accent3"/>
                </a:solidFill>
              </a:defRPr>
            </a:lvl1pPr>
          </a:lstStyle>
          <a:p>
            <a:pPr>
              <a:defRPr/>
            </a:pPr>
            <a:r>
              <a:rPr lang="en-ZA"/>
              <a:t>CPBMJTT draft BSMP: SANParks, CapeNature, City of Cape Town</a:t>
            </a:r>
            <a:endParaRPr lang="en-GB" dirty="0"/>
          </a:p>
        </p:txBody>
      </p:sp>
    </p:spTree>
    <p:extLst>
      <p:ext uri="{BB962C8B-B14F-4D97-AF65-F5344CB8AC3E}">
        <p14:creationId xmlns:p14="http://schemas.microsoft.com/office/powerpoint/2010/main" val="34935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568325" y="1074738"/>
            <a:ext cx="800735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9"/>
            <a:ext cx="8229600" cy="69435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25929"/>
            <a:ext cx="4040188" cy="642093"/>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065691"/>
            <a:ext cx="4040188" cy="376190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3" y="1425929"/>
            <a:ext cx="4041775" cy="642093"/>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33" y="2065691"/>
            <a:ext cx="4041775" cy="376190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custDataLst>
              <p:tags r:id="rId1"/>
            </p:custDataLst>
          </p:nvPr>
        </p:nvSpPr>
        <p:spPr/>
        <p:txBody>
          <a:bodyPr/>
          <a:lstStyle>
            <a:lvl1pPr algn="r">
              <a:defRPr sz="900" smtClean="0">
                <a:solidFill>
                  <a:schemeClr val="tx1"/>
                </a:solidFill>
                <a:latin typeface="Century Gothic" pitchFamily="34" charset="0"/>
              </a:defRPr>
            </a:lvl1pPr>
          </a:lstStyle>
          <a:p>
            <a:pPr>
              <a:defRPr/>
            </a:pPr>
            <a:fld id="{22869BFB-9A01-4B2D-A9C7-1F2EADF8CB33}" type="slidenum">
              <a:rPr lang="en-ZA"/>
              <a:pPr>
                <a:defRPr/>
              </a:pPr>
              <a:t>‹#›</a:t>
            </a:fld>
            <a:endParaRPr lang="en-ZA" dirty="0"/>
          </a:p>
        </p:txBody>
      </p:sp>
      <p:sp>
        <p:nvSpPr>
          <p:cNvPr id="9" name="Footer Placeholder 4"/>
          <p:cNvSpPr>
            <a:spLocks noGrp="1"/>
          </p:cNvSpPr>
          <p:nvPr>
            <p:ph type="ftr" sz="quarter" idx="11"/>
            <p:custDataLst>
              <p:tags r:id="rId2"/>
            </p:custDataLst>
          </p:nvPr>
        </p:nvSpPr>
        <p:spPr/>
        <p:txBody>
          <a:bodyPr/>
          <a:lstStyle>
            <a:lvl1pPr algn="ctr">
              <a:defRPr sz="800">
                <a:solidFill>
                  <a:schemeClr val="accent3"/>
                </a:solidFill>
              </a:defRPr>
            </a:lvl1pPr>
          </a:lstStyle>
          <a:p>
            <a:pPr>
              <a:defRPr/>
            </a:pPr>
            <a:r>
              <a:rPr lang="en-ZA"/>
              <a:t>CPBMJTT draft BSMP: SANParks, CapeNature, City of Cape Town</a:t>
            </a:r>
            <a:endParaRPr lang="en-GB" dirty="0"/>
          </a:p>
        </p:txBody>
      </p:sp>
    </p:spTree>
    <p:extLst>
      <p:ext uri="{BB962C8B-B14F-4D97-AF65-F5344CB8AC3E}">
        <p14:creationId xmlns:p14="http://schemas.microsoft.com/office/powerpoint/2010/main" val="3053933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DC41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7"/>
          <p:cNvGrpSpPr>
            <a:grpSpLocks/>
          </p:cNvGrpSpPr>
          <p:nvPr userDrawn="1"/>
        </p:nvGrpSpPr>
        <p:grpSpPr bwMode="auto">
          <a:xfrm>
            <a:off x="568325" y="3467100"/>
            <a:ext cx="8007350" cy="300038"/>
            <a:chOff x="568371" y="6205793"/>
            <a:chExt cx="8007259" cy="299546"/>
          </a:xfrm>
        </p:grpSpPr>
        <p:cxnSp>
          <p:nvCxnSpPr>
            <p:cNvPr id="6" name="Straight Connector 5"/>
            <p:cNvCxnSpPr/>
            <p:nvPr/>
          </p:nvCxnSpPr>
          <p:spPr>
            <a:xfrm>
              <a:off x="568371" y="6505339"/>
              <a:ext cx="754053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8102560" y="6205793"/>
              <a:ext cx="473070"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8" name="Picture 10"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8763" y="6116638"/>
            <a:ext cx="1597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50"/>
            <a:ext cx="77724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38295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cxnSp>
        <p:nvCxnSpPr>
          <p:cNvPr id="4" name="Straight Connector 3"/>
          <p:cNvCxnSpPr/>
          <p:nvPr userDrawn="1"/>
        </p:nvCxnSpPr>
        <p:spPr>
          <a:xfrm>
            <a:off x="568325" y="1074738"/>
            <a:ext cx="800735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9"/>
            <a:ext cx="8229600" cy="6943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custDataLst>
              <p:tags r:id="rId1"/>
            </p:custDataLst>
          </p:nvPr>
        </p:nvSpPr>
        <p:spPr/>
        <p:txBody>
          <a:bodyPr/>
          <a:lstStyle>
            <a:lvl1pPr algn="r">
              <a:defRPr sz="900" smtClean="0">
                <a:solidFill>
                  <a:schemeClr val="tx1"/>
                </a:solidFill>
                <a:latin typeface="Century Gothic" pitchFamily="34" charset="0"/>
              </a:defRPr>
            </a:lvl1pPr>
          </a:lstStyle>
          <a:p>
            <a:pPr>
              <a:defRPr/>
            </a:pPr>
            <a:fld id="{30710905-A00A-496D-A03A-2C6CE52ED70B}" type="slidenum">
              <a:rPr lang="en-ZA"/>
              <a:pPr>
                <a:defRPr/>
              </a:pPr>
              <a:t>‹#›</a:t>
            </a:fld>
            <a:endParaRPr lang="en-ZA" dirty="0"/>
          </a:p>
        </p:txBody>
      </p:sp>
      <p:sp>
        <p:nvSpPr>
          <p:cNvPr id="6" name="Footer Placeholder 4"/>
          <p:cNvSpPr>
            <a:spLocks noGrp="1"/>
          </p:cNvSpPr>
          <p:nvPr>
            <p:ph type="ftr" sz="quarter" idx="11"/>
            <p:custDataLst>
              <p:tags r:id="rId2"/>
            </p:custDataLst>
          </p:nvPr>
        </p:nvSpPr>
        <p:spPr/>
        <p:txBody>
          <a:bodyPr/>
          <a:lstStyle>
            <a:lvl1pPr algn="ctr">
              <a:defRPr sz="800">
                <a:solidFill>
                  <a:schemeClr val="accent3"/>
                </a:solidFill>
              </a:defRPr>
            </a:lvl1pPr>
          </a:lstStyle>
          <a:p>
            <a:pPr>
              <a:defRPr/>
            </a:pPr>
            <a:r>
              <a:rPr lang="en-ZA"/>
              <a:t>CPBMJTT draft BSMP: SANParks, CapeNature, City of Cape Town</a:t>
            </a:r>
            <a:endParaRPr lang="en-GB" dirty="0"/>
          </a:p>
        </p:txBody>
      </p:sp>
    </p:spTree>
    <p:extLst>
      <p:ext uri="{BB962C8B-B14F-4D97-AF65-F5344CB8AC3E}">
        <p14:creationId xmlns:p14="http://schemas.microsoft.com/office/powerpoint/2010/main" val="2138645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5"/>
          <p:cNvSpPr>
            <a:spLocks noGrp="1"/>
          </p:cNvSpPr>
          <p:nvPr>
            <p:ph type="sldNum" sz="quarter" idx="10"/>
            <p:custDataLst>
              <p:tags r:id="rId1"/>
            </p:custDataLst>
          </p:nvPr>
        </p:nvSpPr>
        <p:spPr/>
        <p:txBody>
          <a:bodyPr/>
          <a:lstStyle>
            <a:lvl1pPr>
              <a:defRPr/>
            </a:lvl1pPr>
          </a:lstStyle>
          <a:p>
            <a:pPr>
              <a:defRPr/>
            </a:pPr>
            <a:fld id="{64263B63-A8F5-4114-9091-A1F2140DE3E2}" type="slidenum">
              <a:rPr lang="en-ZA"/>
              <a:pPr>
                <a:defRPr/>
              </a:pPr>
              <a:t>‹#›</a:t>
            </a:fld>
            <a:endParaRPr lang="en-ZA"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r>
              <a:rPr lang="en-ZA"/>
              <a:t>CPBMJTT draft BSMP: SANParks, CapeNature, City of Cape Town</a:t>
            </a:r>
            <a:endParaRPr lang="en-GB" dirty="0"/>
          </a:p>
        </p:txBody>
      </p:sp>
    </p:spTree>
    <p:extLst>
      <p:ext uri="{BB962C8B-B14F-4D97-AF65-F5344CB8AC3E}">
        <p14:creationId xmlns:p14="http://schemas.microsoft.com/office/powerpoint/2010/main" val="38083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custDataLst>
              <p:tags r:id="rId1"/>
            </p:custDataLst>
          </p:nvPr>
        </p:nvSpPr>
        <p:spPr/>
        <p:txBody>
          <a:bodyPr/>
          <a:lstStyle>
            <a:lvl1pPr>
              <a:defRPr/>
            </a:lvl1pPr>
          </a:lstStyle>
          <a:p>
            <a:pPr>
              <a:defRPr/>
            </a:pPr>
            <a:fld id="{B4D9430E-C124-4C87-A7B8-62C3F259E159}" type="slidenum">
              <a:rPr lang="en-ZA"/>
              <a:pPr>
                <a:defRPr/>
              </a:pPr>
              <a:t>‹#›</a:t>
            </a:fld>
            <a:endParaRPr lang="en-ZA" dirty="0"/>
          </a:p>
        </p:txBody>
      </p:sp>
      <p:sp>
        <p:nvSpPr>
          <p:cNvPr id="3" name="Footer Placeholder 4"/>
          <p:cNvSpPr>
            <a:spLocks noGrp="1"/>
          </p:cNvSpPr>
          <p:nvPr>
            <p:ph type="ftr" sz="quarter" idx="11"/>
            <p:custDataLst>
              <p:tags r:id="rId2"/>
            </p:custDataLst>
          </p:nvPr>
        </p:nvSpPr>
        <p:spPr/>
        <p:txBody>
          <a:bodyPr/>
          <a:lstStyle>
            <a:lvl1pPr>
              <a:defRPr/>
            </a:lvl1pPr>
          </a:lstStyle>
          <a:p>
            <a:pPr>
              <a:defRPr/>
            </a:pPr>
            <a:r>
              <a:rPr lang="en-ZA"/>
              <a:t>CPBMJTT draft BSMP: SANParks, CapeNature, City of Cape Town</a:t>
            </a:r>
            <a:endParaRPr lang="en-GB" dirty="0"/>
          </a:p>
        </p:txBody>
      </p:sp>
    </p:spTree>
    <p:extLst>
      <p:ext uri="{BB962C8B-B14F-4D97-AF65-F5344CB8AC3E}">
        <p14:creationId xmlns:p14="http://schemas.microsoft.com/office/powerpoint/2010/main" val="1627939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p:cNvSpPr/>
          <p:nvPr userDrawn="1"/>
        </p:nvSpPr>
        <p:spPr>
          <a:xfrm>
            <a:off x="0" y="3427413"/>
            <a:ext cx="9144000" cy="3430587"/>
          </a:xfrm>
          <a:prstGeom prst="rect">
            <a:avLst/>
          </a:prstGeom>
          <a:solidFill>
            <a:srgbClr val="BAC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7" descr="CCT_Logo_Ex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690563"/>
            <a:ext cx="525780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a:spLocks noChangeArrowheads="1"/>
          </p:cNvSpPr>
          <p:nvPr userDrawn="1"/>
        </p:nvSpPr>
        <p:spPr bwMode="auto">
          <a:xfrm>
            <a:off x="914400" y="4162425"/>
            <a:ext cx="7383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ZA" altLang="en-US" sz="2400" b="1">
                <a:solidFill>
                  <a:schemeClr val="bg1"/>
                </a:solidFill>
                <a:latin typeface="Century Gothic" panose="020B0502020202020204" pitchFamily="34" charset="0"/>
              </a:rPr>
              <a:t>Thank You</a:t>
            </a:r>
          </a:p>
        </p:txBody>
      </p:sp>
      <p:pic>
        <p:nvPicPr>
          <p:cNvPr id="5" name="Picture 2" descr="C:\Users\cavenant\AppData\Local\Microsoft\Windows\Temporary Internet Files\Content.Outlook\NDPO0HNZ\POL_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884863"/>
            <a:ext cx="87280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32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568325" y="1074738"/>
            <a:ext cx="800735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9"/>
            <a:ext cx="8229600" cy="694352"/>
          </a:xfrm>
        </p:spPr>
        <p:txBody>
          <a:bodyPr/>
          <a:lstStyle/>
          <a:p>
            <a:r>
              <a:rPr lang="en-US"/>
              <a:t>Click to edit Master title style</a:t>
            </a:r>
          </a:p>
        </p:txBody>
      </p:sp>
      <p:sp>
        <p:nvSpPr>
          <p:cNvPr id="3" name="Content Placeholder 2"/>
          <p:cNvSpPr>
            <a:spLocks noGrp="1"/>
          </p:cNvSpPr>
          <p:nvPr>
            <p:ph idx="1"/>
          </p:nvPr>
        </p:nvSpPr>
        <p:spPr>
          <a:xfrm>
            <a:off x="457200" y="1272649"/>
            <a:ext cx="8229600" cy="46095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custDataLst>
              <p:tags r:id="rId1"/>
            </p:custDataLst>
          </p:nvPr>
        </p:nvSpPr>
        <p:spPr/>
        <p:txBody>
          <a:bodyPr/>
          <a:lstStyle>
            <a:lvl1pPr algn="r">
              <a:defRPr sz="900" smtClean="0">
                <a:solidFill>
                  <a:schemeClr val="tx1"/>
                </a:solidFill>
                <a:latin typeface="Century Gothic" pitchFamily="34" charset="0"/>
              </a:defRPr>
            </a:lvl1pPr>
          </a:lstStyle>
          <a:p>
            <a:pPr>
              <a:defRPr/>
            </a:pPr>
            <a:fld id="{EBA944B0-591C-41BE-93D9-EE1AA13B754E}" type="slidenum">
              <a:rPr lang="en-ZA"/>
              <a:pPr>
                <a:defRPr/>
              </a:pPr>
              <a:t>‹#›</a:t>
            </a:fld>
            <a:endParaRPr lang="en-ZA" dirty="0"/>
          </a:p>
        </p:txBody>
      </p:sp>
      <p:sp>
        <p:nvSpPr>
          <p:cNvPr id="6" name="Footer Placeholder 4"/>
          <p:cNvSpPr>
            <a:spLocks noGrp="1"/>
          </p:cNvSpPr>
          <p:nvPr>
            <p:ph type="ftr" sz="quarter" idx="11"/>
            <p:custDataLst>
              <p:tags r:id="rId2"/>
            </p:custDataLst>
          </p:nvPr>
        </p:nvSpPr>
        <p:spPr/>
        <p:txBody>
          <a:bodyPr/>
          <a:lstStyle>
            <a:lvl1pPr algn="ctr">
              <a:defRPr sz="800">
                <a:solidFill>
                  <a:schemeClr val="accent3"/>
                </a:solidFill>
              </a:defRPr>
            </a:lvl1pPr>
          </a:lstStyle>
          <a:p>
            <a:pPr>
              <a:defRPr/>
            </a:pPr>
            <a:r>
              <a:rPr lang="en-ZA"/>
              <a:t>CPBMJTT draft BSMP: SANParks, CapeNature, City of Cape Town</a:t>
            </a:r>
            <a:endParaRPr lang="en-GB" dirty="0"/>
          </a:p>
        </p:txBody>
      </p:sp>
    </p:spTree>
    <p:extLst>
      <p:ext uri="{BB962C8B-B14F-4D97-AF65-F5344CB8AC3E}">
        <p14:creationId xmlns:p14="http://schemas.microsoft.com/office/powerpoint/2010/main" val="152262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BAC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7"/>
          <p:cNvGrpSpPr>
            <a:grpSpLocks/>
          </p:cNvGrpSpPr>
          <p:nvPr userDrawn="1"/>
        </p:nvGrpSpPr>
        <p:grpSpPr bwMode="auto">
          <a:xfrm>
            <a:off x="568325" y="3467100"/>
            <a:ext cx="8007350" cy="300038"/>
            <a:chOff x="568371" y="6205793"/>
            <a:chExt cx="8007259" cy="299546"/>
          </a:xfrm>
        </p:grpSpPr>
        <p:cxnSp>
          <p:nvCxnSpPr>
            <p:cNvPr id="6" name="Straight Connector 5"/>
            <p:cNvCxnSpPr/>
            <p:nvPr/>
          </p:nvCxnSpPr>
          <p:spPr>
            <a:xfrm>
              <a:off x="568371" y="6505339"/>
              <a:ext cx="754053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8102560" y="6205793"/>
              <a:ext cx="473070"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8" name="Picture 10"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8763" y="6116638"/>
            <a:ext cx="1597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50"/>
            <a:ext cx="77724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154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568325" y="1074738"/>
            <a:ext cx="800735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9"/>
            <a:ext cx="8229600" cy="6943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custDataLst>
              <p:tags r:id="rId1"/>
            </p:custDataLst>
          </p:nvPr>
        </p:nvSpPr>
        <p:spPr/>
        <p:txBody>
          <a:bodyPr/>
          <a:lstStyle>
            <a:lvl1pPr algn="r">
              <a:defRPr sz="900" smtClean="0">
                <a:solidFill>
                  <a:schemeClr val="tx1"/>
                </a:solidFill>
                <a:latin typeface="Century Gothic" pitchFamily="34" charset="0"/>
              </a:defRPr>
            </a:lvl1pPr>
          </a:lstStyle>
          <a:p>
            <a:pPr>
              <a:defRPr/>
            </a:pPr>
            <a:fld id="{3A2C32A4-F0D4-43F2-BD43-28B750D7EC10}" type="slidenum">
              <a:rPr lang="en-ZA"/>
              <a:pPr>
                <a:defRPr/>
              </a:pPr>
              <a:t>‹#›</a:t>
            </a:fld>
            <a:endParaRPr lang="en-ZA" dirty="0"/>
          </a:p>
        </p:txBody>
      </p:sp>
      <p:sp>
        <p:nvSpPr>
          <p:cNvPr id="6" name="Footer Placeholder 4"/>
          <p:cNvSpPr>
            <a:spLocks noGrp="1"/>
          </p:cNvSpPr>
          <p:nvPr>
            <p:ph type="ftr" sz="quarter" idx="11"/>
            <p:custDataLst>
              <p:tags r:id="rId2"/>
            </p:custDataLst>
          </p:nvPr>
        </p:nvSpPr>
        <p:spPr/>
        <p:txBody>
          <a:bodyPr/>
          <a:lstStyle>
            <a:lvl1pPr algn="ctr">
              <a:defRPr sz="800">
                <a:solidFill>
                  <a:schemeClr val="accent3"/>
                </a:solidFill>
              </a:defRPr>
            </a:lvl1pPr>
          </a:lstStyle>
          <a:p>
            <a:pPr>
              <a:defRPr/>
            </a:pPr>
            <a:r>
              <a:rPr lang="en-ZA"/>
              <a:t>CPBMJTT draft BSMP: SANParks, CapeNature, City of Cape Town</a:t>
            </a:r>
            <a:endParaRPr lang="en-GB" dirty="0"/>
          </a:p>
        </p:txBody>
      </p:sp>
    </p:spTree>
    <p:extLst>
      <p:ext uri="{BB962C8B-B14F-4D97-AF65-F5344CB8AC3E}">
        <p14:creationId xmlns:p14="http://schemas.microsoft.com/office/powerpoint/2010/main" val="319688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7"/>
          <p:cNvGrpSpPr>
            <a:grpSpLocks/>
          </p:cNvGrpSpPr>
          <p:nvPr userDrawn="1"/>
        </p:nvGrpSpPr>
        <p:grpSpPr bwMode="auto">
          <a:xfrm>
            <a:off x="568325" y="3467100"/>
            <a:ext cx="8007350" cy="300038"/>
            <a:chOff x="568371" y="6205793"/>
            <a:chExt cx="8007259" cy="299546"/>
          </a:xfrm>
        </p:grpSpPr>
        <p:cxnSp>
          <p:nvCxnSpPr>
            <p:cNvPr id="6" name="Straight Connector 5"/>
            <p:cNvCxnSpPr/>
            <p:nvPr/>
          </p:nvCxnSpPr>
          <p:spPr>
            <a:xfrm>
              <a:off x="568371" y="6505339"/>
              <a:ext cx="754053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8102560" y="6205793"/>
              <a:ext cx="473070"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8" name="Picture 10"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8763" y="6116638"/>
            <a:ext cx="1597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50"/>
            <a:ext cx="77724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0384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cxnSp>
        <p:nvCxnSpPr>
          <p:cNvPr id="4" name="Straight Connector 3"/>
          <p:cNvCxnSpPr/>
          <p:nvPr userDrawn="1"/>
        </p:nvCxnSpPr>
        <p:spPr>
          <a:xfrm>
            <a:off x="568325" y="1074738"/>
            <a:ext cx="800735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9"/>
            <a:ext cx="8229600" cy="6943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custDataLst>
              <p:tags r:id="rId1"/>
            </p:custDataLst>
          </p:nvPr>
        </p:nvSpPr>
        <p:spPr/>
        <p:txBody>
          <a:bodyPr/>
          <a:lstStyle>
            <a:lvl1pPr algn="r">
              <a:defRPr sz="900" smtClean="0">
                <a:solidFill>
                  <a:schemeClr val="tx1"/>
                </a:solidFill>
                <a:latin typeface="Century Gothic" pitchFamily="34" charset="0"/>
              </a:defRPr>
            </a:lvl1pPr>
          </a:lstStyle>
          <a:p>
            <a:pPr>
              <a:defRPr/>
            </a:pPr>
            <a:fld id="{3077EE1E-8A13-4524-A5D2-4C25592FBDDE}" type="slidenum">
              <a:rPr lang="en-ZA"/>
              <a:pPr>
                <a:defRPr/>
              </a:pPr>
              <a:t>‹#›</a:t>
            </a:fld>
            <a:endParaRPr lang="en-ZA" dirty="0"/>
          </a:p>
        </p:txBody>
      </p:sp>
      <p:sp>
        <p:nvSpPr>
          <p:cNvPr id="6" name="Footer Placeholder 4"/>
          <p:cNvSpPr>
            <a:spLocks noGrp="1"/>
          </p:cNvSpPr>
          <p:nvPr>
            <p:ph type="ftr" sz="quarter" idx="11"/>
            <p:custDataLst>
              <p:tags r:id="rId2"/>
            </p:custDataLst>
          </p:nvPr>
        </p:nvSpPr>
        <p:spPr/>
        <p:txBody>
          <a:bodyPr/>
          <a:lstStyle>
            <a:lvl1pPr algn="ctr">
              <a:defRPr sz="800">
                <a:solidFill>
                  <a:schemeClr val="accent3"/>
                </a:solidFill>
              </a:defRPr>
            </a:lvl1pPr>
          </a:lstStyle>
          <a:p>
            <a:pPr>
              <a:defRPr/>
            </a:pPr>
            <a:r>
              <a:rPr lang="en-ZA"/>
              <a:t>CPBMJTT draft BSMP: SANParks, CapeNature, City of Cape Town</a:t>
            </a:r>
            <a:endParaRPr lang="en-GB" dirty="0"/>
          </a:p>
        </p:txBody>
      </p:sp>
    </p:spTree>
    <p:extLst>
      <p:ext uri="{BB962C8B-B14F-4D97-AF65-F5344CB8AC3E}">
        <p14:creationId xmlns:p14="http://schemas.microsoft.com/office/powerpoint/2010/main" val="94093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493C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7"/>
          <p:cNvGrpSpPr>
            <a:grpSpLocks/>
          </p:cNvGrpSpPr>
          <p:nvPr userDrawn="1"/>
        </p:nvGrpSpPr>
        <p:grpSpPr bwMode="auto">
          <a:xfrm>
            <a:off x="568325" y="3467100"/>
            <a:ext cx="8007350" cy="300038"/>
            <a:chOff x="568371" y="6205793"/>
            <a:chExt cx="8007259" cy="299546"/>
          </a:xfrm>
        </p:grpSpPr>
        <p:cxnSp>
          <p:nvCxnSpPr>
            <p:cNvPr id="6" name="Straight Connector 5"/>
            <p:cNvCxnSpPr/>
            <p:nvPr/>
          </p:nvCxnSpPr>
          <p:spPr>
            <a:xfrm>
              <a:off x="568371" y="6505339"/>
              <a:ext cx="754053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8102560" y="6205793"/>
              <a:ext cx="473070"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8" name="Picture 10"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8763" y="6116638"/>
            <a:ext cx="1597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50"/>
            <a:ext cx="77724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5940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568325" y="1074738"/>
            <a:ext cx="800735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9"/>
            <a:ext cx="8229600" cy="6943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custDataLst>
              <p:tags r:id="rId1"/>
            </p:custDataLst>
          </p:nvPr>
        </p:nvSpPr>
        <p:spPr/>
        <p:txBody>
          <a:bodyPr/>
          <a:lstStyle>
            <a:lvl1pPr algn="r">
              <a:defRPr sz="900" smtClean="0">
                <a:solidFill>
                  <a:schemeClr val="tx1"/>
                </a:solidFill>
                <a:latin typeface="Century Gothic" pitchFamily="34" charset="0"/>
              </a:defRPr>
            </a:lvl1pPr>
          </a:lstStyle>
          <a:p>
            <a:pPr>
              <a:defRPr/>
            </a:pPr>
            <a:fld id="{4D4C187C-13C4-48CB-9CA6-58C18B5D08A9}" type="slidenum">
              <a:rPr lang="en-ZA"/>
              <a:pPr>
                <a:defRPr/>
              </a:pPr>
              <a:t>‹#›</a:t>
            </a:fld>
            <a:endParaRPr lang="en-ZA" dirty="0"/>
          </a:p>
        </p:txBody>
      </p:sp>
      <p:sp>
        <p:nvSpPr>
          <p:cNvPr id="6" name="Footer Placeholder 4"/>
          <p:cNvSpPr>
            <a:spLocks noGrp="1"/>
          </p:cNvSpPr>
          <p:nvPr>
            <p:ph type="ftr" sz="quarter" idx="11"/>
            <p:custDataLst>
              <p:tags r:id="rId2"/>
            </p:custDataLst>
          </p:nvPr>
        </p:nvSpPr>
        <p:spPr/>
        <p:txBody>
          <a:bodyPr/>
          <a:lstStyle>
            <a:lvl1pPr algn="ctr">
              <a:defRPr sz="800">
                <a:solidFill>
                  <a:schemeClr val="accent3"/>
                </a:solidFill>
              </a:defRPr>
            </a:lvl1pPr>
          </a:lstStyle>
          <a:p>
            <a:pPr>
              <a:defRPr/>
            </a:pPr>
            <a:r>
              <a:rPr lang="en-ZA"/>
              <a:t>CPBMJTT draft BSMP: SANParks, CapeNature, City of Cape Town</a:t>
            </a:r>
            <a:endParaRPr lang="en-GB" dirty="0"/>
          </a:p>
        </p:txBody>
      </p:sp>
    </p:spTree>
    <p:extLst>
      <p:ext uri="{BB962C8B-B14F-4D97-AF65-F5344CB8AC3E}">
        <p14:creationId xmlns:p14="http://schemas.microsoft.com/office/powerpoint/2010/main" val="345120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7"/>
          <p:cNvGrpSpPr>
            <a:grpSpLocks/>
          </p:cNvGrpSpPr>
          <p:nvPr userDrawn="1"/>
        </p:nvGrpSpPr>
        <p:grpSpPr bwMode="auto">
          <a:xfrm>
            <a:off x="568325" y="3467100"/>
            <a:ext cx="8007350" cy="300038"/>
            <a:chOff x="568371" y="6205793"/>
            <a:chExt cx="8007259" cy="299546"/>
          </a:xfrm>
        </p:grpSpPr>
        <p:cxnSp>
          <p:nvCxnSpPr>
            <p:cNvPr id="6" name="Straight Connector 5"/>
            <p:cNvCxnSpPr/>
            <p:nvPr/>
          </p:nvCxnSpPr>
          <p:spPr>
            <a:xfrm>
              <a:off x="568371" y="6505339"/>
              <a:ext cx="754053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8102560" y="6205793"/>
              <a:ext cx="473070"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8" name="Picture 10"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8763" y="6116638"/>
            <a:ext cx="1597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50"/>
            <a:ext cx="77724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735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73175"/>
            <a:ext cx="822960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1600" y="5988050"/>
            <a:ext cx="19177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5"/>
          <p:cNvSpPr>
            <a:spLocks noGrp="1"/>
          </p:cNvSpPr>
          <p:nvPr>
            <p:ph type="sldNum" sz="quarter" idx="4"/>
            <p:custDataLst>
              <p:tags r:id="rId18"/>
            </p:custDataLst>
          </p:nvPr>
        </p:nvSpPr>
        <p:spPr>
          <a:xfrm>
            <a:off x="8378825" y="6467475"/>
            <a:ext cx="514350" cy="231775"/>
          </a:xfrm>
          <a:prstGeom prst="rect">
            <a:avLst/>
          </a:prstGeom>
        </p:spPr>
        <p:txBody>
          <a:bodyPr vert="horz" lIns="72000" tIns="72000" rIns="0" bIns="0" rtlCol="0" anchor="ctr"/>
          <a:lstStyle>
            <a:lvl1pPr algn="r" eaLnBrk="1" fontAlgn="auto" hangingPunct="1">
              <a:spcBef>
                <a:spcPts val="0"/>
              </a:spcBef>
              <a:spcAft>
                <a:spcPts val="0"/>
              </a:spcAft>
              <a:defRPr sz="900" smtClean="0">
                <a:solidFill>
                  <a:schemeClr val="tx1"/>
                </a:solidFill>
                <a:latin typeface="Century Gothic" pitchFamily="34" charset="0"/>
              </a:defRPr>
            </a:lvl1pPr>
          </a:lstStyle>
          <a:p>
            <a:pPr>
              <a:defRPr/>
            </a:pPr>
            <a:fld id="{201AFD8E-1479-4428-8645-F65685497C1C}" type="slidenum">
              <a:rPr lang="en-ZA"/>
              <a:pPr>
                <a:defRPr/>
              </a:pPr>
              <a:t>‹#›</a:t>
            </a:fld>
            <a:endParaRPr lang="en-ZA" dirty="0"/>
          </a:p>
        </p:txBody>
      </p:sp>
      <p:sp>
        <p:nvSpPr>
          <p:cNvPr id="6" name="Footer Placeholder 4"/>
          <p:cNvSpPr>
            <a:spLocks noGrp="1"/>
          </p:cNvSpPr>
          <p:nvPr>
            <p:ph type="ftr" sz="quarter" idx="3"/>
            <p:custDataLst>
              <p:tags r:id="rId19"/>
            </p:custDataLst>
          </p:nvPr>
        </p:nvSpPr>
        <p:spPr>
          <a:xfrm>
            <a:off x="4043363" y="6467475"/>
            <a:ext cx="4138612" cy="231775"/>
          </a:xfrm>
          <a:prstGeom prst="rect">
            <a:avLst/>
          </a:prstGeom>
        </p:spPr>
        <p:txBody>
          <a:bodyPr vert="horz" lIns="0" tIns="72000" rIns="72000" bIns="0" rtlCol="0" anchor="b"/>
          <a:lstStyle>
            <a:lvl1pPr algn="ctr" eaLnBrk="1" fontAlgn="auto" hangingPunct="1">
              <a:spcBef>
                <a:spcPts val="0"/>
              </a:spcBef>
              <a:spcAft>
                <a:spcPts val="0"/>
              </a:spcAft>
              <a:defRPr sz="800">
                <a:solidFill>
                  <a:schemeClr val="accent3"/>
                </a:solidFill>
                <a:latin typeface="+mn-lt"/>
              </a:defRPr>
            </a:lvl1pPr>
          </a:lstStyle>
          <a:p>
            <a:pPr>
              <a:defRPr/>
            </a:pPr>
            <a:r>
              <a:rPr lang="en-ZA"/>
              <a:t>CPBMJTT draft BSMP: SANParks, CapeNature, City of Cape Town</a:t>
            </a:r>
            <a:endParaRPr lang="en-GB"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82" r:id="rId14"/>
    <p:sldLayoutId id="2147483683" r:id="rId15"/>
    <p:sldLayoutId id="2147483697" r:id="rId16"/>
  </p:sldLayoutIdLst>
  <p:hf hdr="0" dt="0"/>
  <p:txStyles>
    <p:titleStyle>
      <a:lvl1pPr algn="l" defTabSz="457200" rtl="0" fontAlgn="base">
        <a:spcBef>
          <a:spcPct val="0"/>
        </a:spcBef>
        <a:spcAft>
          <a:spcPct val="0"/>
        </a:spcAft>
        <a:defRPr sz="2400" b="1" kern="1200">
          <a:solidFill>
            <a:srgbClr val="404040"/>
          </a:solidFill>
          <a:latin typeface="Century Gothic" panose="020B0502020202020204" pitchFamily="34" charset="0"/>
          <a:ea typeface="+mj-ea"/>
          <a:cs typeface="+mj-cs"/>
        </a:defRPr>
      </a:lvl1pPr>
      <a:lvl2pPr algn="l" defTabSz="457200" rtl="0" fontAlgn="base">
        <a:spcBef>
          <a:spcPct val="0"/>
        </a:spcBef>
        <a:spcAft>
          <a:spcPct val="0"/>
        </a:spcAft>
        <a:defRPr sz="2400" b="1">
          <a:solidFill>
            <a:srgbClr val="404040"/>
          </a:solidFill>
          <a:latin typeface="Century Gothic" panose="020B0502020202020204" pitchFamily="34" charset="0"/>
        </a:defRPr>
      </a:lvl2pPr>
      <a:lvl3pPr algn="l" defTabSz="457200" rtl="0" fontAlgn="base">
        <a:spcBef>
          <a:spcPct val="0"/>
        </a:spcBef>
        <a:spcAft>
          <a:spcPct val="0"/>
        </a:spcAft>
        <a:defRPr sz="2400" b="1">
          <a:solidFill>
            <a:srgbClr val="404040"/>
          </a:solidFill>
          <a:latin typeface="Century Gothic" panose="020B0502020202020204" pitchFamily="34" charset="0"/>
        </a:defRPr>
      </a:lvl3pPr>
      <a:lvl4pPr algn="l" defTabSz="457200" rtl="0" fontAlgn="base">
        <a:spcBef>
          <a:spcPct val="0"/>
        </a:spcBef>
        <a:spcAft>
          <a:spcPct val="0"/>
        </a:spcAft>
        <a:defRPr sz="2400" b="1">
          <a:solidFill>
            <a:srgbClr val="404040"/>
          </a:solidFill>
          <a:latin typeface="Century Gothic" panose="020B0502020202020204" pitchFamily="34" charset="0"/>
        </a:defRPr>
      </a:lvl4pPr>
      <a:lvl5pPr algn="l" defTabSz="457200" rtl="0" fontAlgn="base">
        <a:spcBef>
          <a:spcPct val="0"/>
        </a:spcBef>
        <a:spcAft>
          <a:spcPct val="0"/>
        </a:spcAft>
        <a:defRPr sz="2400" b="1">
          <a:solidFill>
            <a:srgbClr val="404040"/>
          </a:solidFill>
          <a:latin typeface="Century Gothic" panose="020B0502020202020204" pitchFamily="34" charset="0"/>
        </a:defRPr>
      </a:lvl5pPr>
      <a:lvl6pPr marL="457200" algn="l" defTabSz="457200" rtl="0" fontAlgn="base">
        <a:spcBef>
          <a:spcPct val="0"/>
        </a:spcBef>
        <a:spcAft>
          <a:spcPct val="0"/>
        </a:spcAft>
        <a:defRPr sz="2400" b="1">
          <a:solidFill>
            <a:srgbClr val="404040"/>
          </a:solidFill>
          <a:latin typeface="Century Gothic" panose="020B0502020202020204" pitchFamily="34" charset="0"/>
        </a:defRPr>
      </a:lvl6pPr>
      <a:lvl7pPr marL="914400" algn="l" defTabSz="457200" rtl="0" fontAlgn="base">
        <a:spcBef>
          <a:spcPct val="0"/>
        </a:spcBef>
        <a:spcAft>
          <a:spcPct val="0"/>
        </a:spcAft>
        <a:defRPr sz="2400" b="1">
          <a:solidFill>
            <a:srgbClr val="404040"/>
          </a:solidFill>
          <a:latin typeface="Century Gothic" panose="020B0502020202020204" pitchFamily="34" charset="0"/>
        </a:defRPr>
      </a:lvl7pPr>
      <a:lvl8pPr marL="1371600" algn="l" defTabSz="457200" rtl="0" fontAlgn="base">
        <a:spcBef>
          <a:spcPct val="0"/>
        </a:spcBef>
        <a:spcAft>
          <a:spcPct val="0"/>
        </a:spcAft>
        <a:defRPr sz="2400" b="1">
          <a:solidFill>
            <a:srgbClr val="404040"/>
          </a:solidFill>
          <a:latin typeface="Century Gothic" panose="020B0502020202020204" pitchFamily="34" charset="0"/>
        </a:defRPr>
      </a:lvl8pPr>
      <a:lvl9pPr marL="1828800" algn="l" defTabSz="457200" rtl="0" fontAlgn="base">
        <a:spcBef>
          <a:spcPct val="0"/>
        </a:spcBef>
        <a:spcAft>
          <a:spcPct val="0"/>
        </a:spcAft>
        <a:defRPr sz="2400" b="1">
          <a:solidFill>
            <a:srgbClr val="404040"/>
          </a:solidFill>
          <a:latin typeface="Century Gothic" panose="020B050202020202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1600" kern="1200">
          <a:solidFill>
            <a:schemeClr val="tx1"/>
          </a:solidFill>
          <a:latin typeface="Century Gothic" panose="020B0502020202020204" pitchFamily="34" charset="0"/>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1600" kern="1200">
          <a:solidFill>
            <a:schemeClr val="tx1"/>
          </a:solidFill>
          <a:latin typeface="Century Gothic" panose="020B0502020202020204" pitchFamily="34" charset="0"/>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250_16F5ACCE.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24E_321AF7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B4B1F4-BBAC-4B56-997F-CAFE7A9992EB}" type="slidenum">
              <a:rPr lang="en-ZA" altLang="en-US">
                <a:latin typeface="Century Gothic" panose="020B0502020202020204" pitchFamily="34" charset="0"/>
              </a:rPr>
              <a:pPr fontAlgn="base">
                <a:spcBef>
                  <a:spcPct val="0"/>
                </a:spcBef>
                <a:spcAft>
                  <a:spcPct val="0"/>
                </a:spcAft>
              </a:pPr>
              <a:t>1</a:t>
            </a:fld>
            <a:endParaRPr lang="en-ZA" altLang="en-US">
              <a:latin typeface="Century Gothic" panose="020B0502020202020204" pitchFamily="34" charset="0"/>
            </a:endParaRPr>
          </a:p>
        </p:txBody>
      </p:sp>
      <p:pic>
        <p:nvPicPr>
          <p:cNvPr id="1741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558" y="5626100"/>
            <a:ext cx="8715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6027738"/>
            <a:ext cx="25495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4" descr="https://westeurope1-mediap.svc.ms/transform/thumbnail?provider=spo&amp;inputFormat=jpg&amp;cs=fFNQTw&amp;docid=https%3A%2F%2Fnccgroupcoza-my.sharepoint.com%3A443%2F_api%2Fv2.0%2Fdrives%2Fb!IXHsM4Qm-UCYpWR04eEbbfUuHqd1EOlCrINFdibx6tH3ZyKmvLMsSbgQxBHWZUI6%2Fitems%2F01Z6AKGGN6FCQWQTRLPBFY62HKXKVVIAJT%3Fversion%3DPublished&amp;access_token=eyJ0eXAiOiJKV1QiLCJhbGciOiJIUzI1NiJ9.eyJhdWQiOiIwMDAwMDAwMy0wMDAwLTBmZjEtY2UwMC0wMDAwMDAwMDAwMDAvbmNjZ3JvdXBjb3phLW15LnNoYXJlcG9pbnQuY29tQGY1ZWRhMGIzLTNmNTgtNGQ2NC1hYWMxLWRmMDBkZmUzMGUzMSIsImlzcyI6IjAwMDAwMDAzLTAwMDAtMGZmMS1jZTAwLTAwMDAwMDAwMDAwMCIsIm5iZiI6IjE2OTgzMzI0MDAiLCJleHAiOiIxNjk4MzU0MDAwIiwiZW5kcG9pbnR1cmwiOiJ5ZjlWVXFSaVRnVlZlRWgxQ0k1RnpURjlqcUcxRjZmTnUwbkpSN3dFdmRJPSIsImVuZHBvaW50dXJsTGVuZ3RoIjoiMTIyIiwiaXNsb29wYmFjayI6IlRydWUiLCJ2ZXIiOiJoYXNoZWRwcm9vZnRva2VuIiwic2l0ZWlkIjoiTXpObFl6Y3hNakV0TWpZNE5DMDBNR1k1TFRrNFlUVXROalEzTkdVeFpURXhZalprIiwibmFtZWlkIjoiMCMuZnxtZW1iZXJzaGlwfHVybiUzYXNwbyUzYWd1ZXN0I2Rvcm90aHkuYnJlZWRAY2FwZXRvd24uZ292LnphIiwibmlpIjoibWljcm9zb2Z0LnNoYXJlcG9pbnQiLCJpc3VzZXIiOiJ0cnVlIiwiY2FjaGVrZXkiOiIwaC5mfG1lbWJlcnNoaXB8dXJuJTNhc3BvJTNhZ3Vlc3QjZG9yb3RoeS5icmVlZEBjYXBldG93bi5nb3YuemEiLCJzaGFyaW5naWQiOiJtZXFqOHpIY0ZFS0x6Z0l0Vm5yZ0FRIiwidHQiOiIwIiwiaXBhZGRyIjoiMTk2LjM1LjExLjE0NiJ9.pjDwWyAz-T_8jzlVEzjWBMUaOqG939IcnZq2fhzQSRQ&amp;cTag=%22c%3A%7B68A128BE-2B4E-4B78-8F68-EABAAB540133%7D%2C2%22&amp;encodeFailures=1&amp;width=1324&amp;height=883&amp;srcWidth=2550&amp;srcHeight=17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75" y="420688"/>
            <a:ext cx="757555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457200" y="139700"/>
            <a:ext cx="8229600" cy="679450"/>
          </a:xfrm>
        </p:spPr>
        <p:txBody>
          <a:bodyPr/>
          <a:lstStyle/>
          <a:p>
            <a:r>
              <a:rPr lang="en-ZA" altLang="en-US"/>
              <a:t>OPERATIONALISING the BSMP</a:t>
            </a:r>
          </a:p>
        </p:txBody>
      </p:sp>
      <p:sp>
        <p:nvSpPr>
          <p:cNvPr id="2" name="Footer Placeholder 1"/>
          <p:cNvSpPr>
            <a:spLocks noGrp="1"/>
          </p:cNvSpPr>
          <p:nvPr>
            <p:ph type="ftr" sz="quarter" idx="11"/>
          </p:nvPr>
        </p:nvSpPr>
        <p:spPr/>
        <p:txBody>
          <a:bodyPr/>
          <a:lstStyle/>
          <a:p>
            <a:pPr>
              <a:defRPr/>
            </a:pPr>
            <a:r>
              <a:rPr lang="en-ZA"/>
              <a:t>CPBMJTT draft BSMP: SANParks, CapeNature, City of Cape Town</a:t>
            </a:r>
            <a:endParaRPr lang="en-GB" dirty="0"/>
          </a:p>
        </p:txBody>
      </p:sp>
      <p:sp>
        <p:nvSpPr>
          <p:cNvPr id="2662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BAEFF2F-CD43-4276-9FDB-F5B6A9398E82}" type="slidenum">
              <a:rPr lang="en-ZA" altLang="en-US">
                <a:latin typeface="Century Gothic" panose="020B0502020202020204" pitchFamily="34" charset="0"/>
              </a:rPr>
              <a:pPr fontAlgn="base">
                <a:spcBef>
                  <a:spcPct val="0"/>
                </a:spcBef>
                <a:spcAft>
                  <a:spcPct val="0"/>
                </a:spcAft>
              </a:pPr>
              <a:t>10</a:t>
            </a:fld>
            <a:endParaRPr lang="en-ZA" altLang="en-US">
              <a:latin typeface="Century Gothic" panose="020B0502020202020204" pitchFamily="34" charset="0"/>
            </a:endParaRPr>
          </a:p>
        </p:txBody>
      </p:sp>
      <p:pic>
        <p:nvPicPr>
          <p:cNvPr id="2662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8100" y="5607050"/>
            <a:ext cx="8699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2263" y="5822950"/>
            <a:ext cx="25495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val="1114932263"/>
              </p:ext>
            </p:extLst>
          </p:nvPr>
        </p:nvGraphicFramePr>
        <p:xfrm>
          <a:off x="217488" y="650241"/>
          <a:ext cx="8469312" cy="6100755"/>
        </p:xfrm>
        <a:graphic>
          <a:graphicData uri="http://schemas.openxmlformats.org/drawingml/2006/table">
            <a:tbl>
              <a:tblPr firstRow="1" bandRow="1">
                <a:tableStyleId>{5C22544A-7EE6-4342-B048-85BDC9FD1C3A}</a:tableStyleId>
              </a:tblPr>
              <a:tblGrid>
                <a:gridCol w="2823104">
                  <a:extLst>
                    <a:ext uri="{9D8B030D-6E8A-4147-A177-3AD203B41FA5}">
                      <a16:colId xmlns:a16="http://schemas.microsoft.com/office/drawing/2014/main" val="585835491"/>
                    </a:ext>
                  </a:extLst>
                </a:gridCol>
                <a:gridCol w="3782490">
                  <a:extLst>
                    <a:ext uri="{9D8B030D-6E8A-4147-A177-3AD203B41FA5}">
                      <a16:colId xmlns:a16="http://schemas.microsoft.com/office/drawing/2014/main" val="113635904"/>
                    </a:ext>
                  </a:extLst>
                </a:gridCol>
                <a:gridCol w="1863718">
                  <a:extLst>
                    <a:ext uri="{9D8B030D-6E8A-4147-A177-3AD203B41FA5}">
                      <a16:colId xmlns:a16="http://schemas.microsoft.com/office/drawing/2014/main" val="2032643836"/>
                    </a:ext>
                  </a:extLst>
                </a:gridCol>
              </a:tblGrid>
              <a:tr h="342346">
                <a:tc>
                  <a:txBody>
                    <a:bodyPr/>
                    <a:lstStyle/>
                    <a:p>
                      <a:r>
                        <a:rPr lang="en-ZA" sz="1100" dirty="0">
                          <a:latin typeface="Century Gothic" panose="020B0502020202020204" pitchFamily="34" charset="0"/>
                        </a:rPr>
                        <a:t>Item</a:t>
                      </a:r>
                    </a:p>
                  </a:txBody>
                  <a:tcPr marL="91445" marR="91445" marT="45719" marB="45719"/>
                </a:tc>
                <a:tc>
                  <a:txBody>
                    <a:bodyPr/>
                    <a:lstStyle/>
                    <a:p>
                      <a:r>
                        <a:rPr lang="en-ZA" sz="1100" dirty="0">
                          <a:latin typeface="Century Gothic" panose="020B0502020202020204" pitchFamily="34" charset="0"/>
                        </a:rPr>
                        <a:t>Comment</a:t>
                      </a:r>
                    </a:p>
                  </a:txBody>
                  <a:tcPr marL="91445" marR="91445" marT="45719" marB="45719"/>
                </a:tc>
                <a:tc>
                  <a:txBody>
                    <a:bodyPr/>
                    <a:lstStyle/>
                    <a:p>
                      <a:r>
                        <a:rPr lang="en-ZA" sz="1100" dirty="0">
                          <a:latin typeface="Century Gothic" panose="020B0502020202020204" pitchFamily="34" charset="0"/>
                        </a:rPr>
                        <a:t>Included</a:t>
                      </a:r>
                      <a:r>
                        <a:rPr lang="en-ZA" sz="1100" baseline="0" dirty="0">
                          <a:latin typeface="Century Gothic" panose="020B0502020202020204" pitchFamily="34" charset="0"/>
                        </a:rPr>
                        <a:t> in BSMP</a:t>
                      </a:r>
                      <a:endParaRPr lang="en-ZA" sz="1100" dirty="0">
                        <a:latin typeface="Century Gothic" panose="020B0502020202020204" pitchFamily="34" charset="0"/>
                      </a:endParaRPr>
                    </a:p>
                  </a:txBody>
                  <a:tcPr marL="91445" marR="91445" marT="45719" marB="45719"/>
                </a:tc>
                <a:extLst>
                  <a:ext uri="{0D108BD9-81ED-4DB2-BD59-A6C34878D82A}">
                    <a16:rowId xmlns:a16="http://schemas.microsoft.com/office/drawing/2014/main" val="3124610332"/>
                  </a:ext>
                </a:extLst>
              </a:tr>
              <a:tr h="620493">
                <a:tc>
                  <a:txBody>
                    <a:bodyPr/>
                    <a:lstStyle/>
                    <a:p>
                      <a:r>
                        <a:rPr lang="en-ZA" sz="1100" b="1" dirty="0">
                          <a:latin typeface="Century Gothic" panose="020B0502020202020204" pitchFamily="34" charset="0"/>
                        </a:rPr>
                        <a:t>Strategic Fencing</a:t>
                      </a:r>
                    </a:p>
                  </a:txBody>
                  <a:tcPr marL="91445" marR="91445" marT="45719" marB="45719"/>
                </a:tc>
                <a:tc>
                  <a:txBody>
                    <a:bodyPr/>
                    <a:lstStyle/>
                    <a:p>
                      <a:r>
                        <a:rPr lang="en-ZA" sz="1100" dirty="0">
                          <a:latin typeface="Century Gothic" panose="020B0502020202020204" pitchFamily="34" charset="0"/>
                        </a:rPr>
                        <a:t>Critical</a:t>
                      </a:r>
                      <a:r>
                        <a:rPr lang="en-ZA" sz="1100" baseline="0" dirty="0">
                          <a:latin typeface="Century Gothic" panose="020B0502020202020204" pitchFamily="34" charset="0"/>
                        </a:rPr>
                        <a:t> part to solutions going forward, all three authorities involved</a:t>
                      </a:r>
                      <a:endParaRPr lang="en-ZA" sz="1100" dirty="0">
                        <a:latin typeface="Century Gothic" panose="020B0502020202020204" pitchFamily="34" charset="0"/>
                      </a:endParaRPr>
                    </a:p>
                  </a:txBody>
                  <a:tcPr marL="91445" marR="91445" marT="45719" marB="45719"/>
                </a:tc>
                <a:tc>
                  <a:txBody>
                    <a:bodyPr/>
                    <a:lstStyle/>
                    <a:p>
                      <a:r>
                        <a:rPr lang="en-ZA" sz="1100" dirty="0">
                          <a:latin typeface="Century Gothic" panose="020B0502020202020204" pitchFamily="34" charset="0"/>
                        </a:rPr>
                        <a:t>Yes, reduce human/baboon conflict</a:t>
                      </a:r>
                    </a:p>
                  </a:txBody>
                  <a:tcPr marL="91445" marR="91445" marT="45719" marB="45719"/>
                </a:tc>
                <a:extLst>
                  <a:ext uri="{0D108BD9-81ED-4DB2-BD59-A6C34878D82A}">
                    <a16:rowId xmlns:a16="http://schemas.microsoft.com/office/drawing/2014/main" val="413519296"/>
                  </a:ext>
                </a:extLst>
              </a:tr>
              <a:tr h="443209">
                <a:tc>
                  <a:txBody>
                    <a:bodyPr/>
                    <a:lstStyle/>
                    <a:p>
                      <a:r>
                        <a:rPr lang="en-ZA" sz="1100" b="1" dirty="0">
                          <a:latin typeface="Century Gothic" panose="020B0502020202020204" pitchFamily="34" charset="0"/>
                        </a:rPr>
                        <a:t>Waste Management</a:t>
                      </a:r>
                    </a:p>
                    <a:p>
                      <a:r>
                        <a:rPr lang="en-ZA" sz="1100" b="1" dirty="0">
                          <a:latin typeface="Century Gothic" panose="020B0502020202020204" pitchFamily="34" charset="0"/>
                        </a:rPr>
                        <a:t>Animal-proof</a:t>
                      </a:r>
                      <a:r>
                        <a:rPr lang="en-ZA" sz="1100" b="1" baseline="0" dirty="0">
                          <a:latin typeface="Century Gothic" panose="020B0502020202020204" pitchFamily="34" charset="0"/>
                        </a:rPr>
                        <a:t> bins</a:t>
                      </a:r>
                    </a:p>
                  </a:txBody>
                  <a:tcPr marL="91445" marR="91445" marT="45719" marB="45719"/>
                </a:tc>
                <a:tc>
                  <a:txBody>
                    <a:bodyPr/>
                    <a:lstStyle/>
                    <a:p>
                      <a:r>
                        <a:rPr lang="en-ZA" sz="1100" dirty="0">
                          <a:latin typeface="Century Gothic" panose="020B0502020202020204" pitchFamily="34" charset="0"/>
                        </a:rPr>
                        <a:t>Residents, business, SA Navy, City, </a:t>
                      </a:r>
                      <a:r>
                        <a:rPr lang="en-ZA" sz="1100" dirty="0" err="1">
                          <a:latin typeface="Century Gothic" panose="020B0502020202020204" pitchFamily="34" charset="0"/>
                        </a:rPr>
                        <a:t>SANParks</a:t>
                      </a:r>
                      <a:r>
                        <a:rPr lang="en-ZA" sz="1100" dirty="0">
                          <a:latin typeface="Century Gothic" panose="020B0502020202020204" pitchFamily="34" charset="0"/>
                        </a:rPr>
                        <a:t>, CapeNature</a:t>
                      </a:r>
                      <a:endParaRPr lang="en-ZA" sz="1100" baseline="0" dirty="0">
                        <a:latin typeface="Century Gothic" panose="020B0502020202020204" pitchFamily="34" charset="0"/>
                      </a:endParaRPr>
                    </a:p>
                  </a:txBody>
                  <a:tcPr marL="91445" marR="91445" marT="45719" marB="45719"/>
                </a:tc>
                <a:tc>
                  <a:txBody>
                    <a:bodyPr/>
                    <a:lstStyle/>
                    <a:p>
                      <a:r>
                        <a:rPr lang="en-ZA" sz="1100" dirty="0">
                          <a:latin typeface="Century Gothic" panose="020B0502020202020204" pitchFamily="34" charset="0"/>
                        </a:rPr>
                        <a:t>Yes, effective waste management</a:t>
                      </a:r>
                    </a:p>
                  </a:txBody>
                  <a:tcPr marL="91445" marR="91445" marT="45719" marB="45719"/>
                </a:tc>
                <a:extLst>
                  <a:ext uri="{0D108BD9-81ED-4DB2-BD59-A6C34878D82A}">
                    <a16:rowId xmlns:a16="http://schemas.microsoft.com/office/drawing/2014/main" val="442855514"/>
                  </a:ext>
                </a:extLst>
              </a:tr>
              <a:tr h="443209">
                <a:tc>
                  <a:txBody>
                    <a:bodyPr/>
                    <a:lstStyle/>
                    <a:p>
                      <a:r>
                        <a:rPr lang="en-ZA" sz="1100" b="1" dirty="0">
                          <a:latin typeface="Century Gothic" panose="020B0502020202020204" pitchFamily="34" charset="0"/>
                        </a:rPr>
                        <a:t>Population Control</a:t>
                      </a:r>
                    </a:p>
                  </a:txBody>
                  <a:tcPr marL="91445" marR="91445" marT="45719" marB="45719"/>
                </a:tc>
                <a:tc>
                  <a:txBody>
                    <a:bodyPr/>
                    <a:lstStyle/>
                    <a:p>
                      <a:r>
                        <a:rPr lang="en-ZA" sz="1100" dirty="0">
                          <a:latin typeface="Century Gothic" panose="020B0502020202020204" pitchFamily="34" charset="0"/>
                        </a:rPr>
                        <a:t>Contraception / removal</a:t>
                      </a:r>
                    </a:p>
                  </a:txBody>
                  <a:tcPr marL="91445" marR="91445" marT="45719" marB="45719"/>
                </a:tc>
                <a:tc>
                  <a:txBody>
                    <a:bodyPr/>
                    <a:lstStyle/>
                    <a:p>
                      <a:r>
                        <a:rPr lang="en-ZA" sz="1100" dirty="0">
                          <a:latin typeface="Century Gothic" panose="020B0502020202020204" pitchFamily="34" charset="0"/>
                        </a:rPr>
                        <a:t>Yes, adaptive management</a:t>
                      </a:r>
                    </a:p>
                  </a:txBody>
                  <a:tcPr marL="91445" marR="91445" marT="45719" marB="45719"/>
                </a:tc>
                <a:extLst>
                  <a:ext uri="{0D108BD9-81ED-4DB2-BD59-A6C34878D82A}">
                    <a16:rowId xmlns:a16="http://schemas.microsoft.com/office/drawing/2014/main" val="3669899752"/>
                  </a:ext>
                </a:extLst>
              </a:tr>
              <a:tr h="797776">
                <a:tc>
                  <a:txBody>
                    <a:bodyPr/>
                    <a:lstStyle/>
                    <a:p>
                      <a:r>
                        <a:rPr lang="en-ZA" sz="1100" b="1" dirty="0">
                          <a:latin typeface="Century Gothic" panose="020B0502020202020204" pitchFamily="34" charset="0"/>
                        </a:rPr>
                        <a:t>Translocation/removal of troops /dispersing and raiding baboons (predominately male</a:t>
                      </a:r>
                      <a:r>
                        <a:rPr lang="en-ZA" sz="1100" b="1" baseline="0" dirty="0">
                          <a:latin typeface="Century Gothic" panose="020B0502020202020204" pitchFamily="34" charset="0"/>
                        </a:rPr>
                        <a:t> baboons) / </a:t>
                      </a:r>
                      <a:r>
                        <a:rPr lang="en-ZA" sz="1100" b="1" baseline="0" dirty="0">
                          <a:solidFill>
                            <a:schemeClr val="tx1"/>
                          </a:solidFill>
                          <a:latin typeface="Century Gothic" panose="020B0502020202020204" pitchFamily="34" charset="0"/>
                        </a:rPr>
                        <a:t>euthanasia</a:t>
                      </a:r>
                    </a:p>
                    <a:p>
                      <a:endParaRPr lang="en-ZA" sz="1100" b="1" dirty="0">
                        <a:latin typeface="Century Gothic" panose="020B0502020202020204" pitchFamily="34" charset="0"/>
                      </a:endParaRPr>
                    </a:p>
                  </a:txBody>
                  <a:tcPr marL="91445" marR="91445" marT="45719" marB="45719"/>
                </a:tc>
                <a:tc>
                  <a:txBody>
                    <a:bodyPr/>
                    <a:lstStyle/>
                    <a:p>
                      <a:r>
                        <a:rPr lang="en-ZA" sz="1100" dirty="0">
                          <a:latin typeface="Century Gothic" panose="020B0502020202020204" pitchFamily="34" charset="0"/>
                        </a:rPr>
                        <a:t>Part of interim guidelines as adopted by CPBMJTT</a:t>
                      </a:r>
                    </a:p>
                  </a:txBody>
                  <a:tcPr marL="91445" marR="91445" marT="45719" marB="45719"/>
                </a:tc>
                <a:tc>
                  <a:txBody>
                    <a:bodyPr/>
                    <a:lstStyle/>
                    <a:p>
                      <a:r>
                        <a:rPr lang="en-ZA" sz="1100" dirty="0">
                          <a:latin typeface="Century Gothic" panose="020B0502020202020204" pitchFamily="34" charset="0"/>
                        </a:rPr>
                        <a:t>Yes, adaptive management</a:t>
                      </a:r>
                    </a:p>
                    <a:p>
                      <a:endParaRPr lang="en-ZA" sz="1100" dirty="0">
                        <a:latin typeface="Century Gothic" panose="020B0502020202020204" pitchFamily="34" charset="0"/>
                      </a:endParaRPr>
                    </a:p>
                  </a:txBody>
                  <a:tcPr marL="91445" marR="91445" marT="45719" marB="45719"/>
                </a:tc>
                <a:extLst>
                  <a:ext uri="{0D108BD9-81ED-4DB2-BD59-A6C34878D82A}">
                    <a16:rowId xmlns:a16="http://schemas.microsoft.com/office/drawing/2014/main" val="414602933"/>
                  </a:ext>
                </a:extLst>
              </a:tr>
              <a:tr h="1138634">
                <a:tc>
                  <a:txBody>
                    <a:bodyPr/>
                    <a:lstStyle/>
                    <a:p>
                      <a:r>
                        <a:rPr lang="en-ZA" sz="1100" b="1" dirty="0">
                          <a:latin typeface="Century Gothic" panose="020B0502020202020204" pitchFamily="34" charset="0"/>
                        </a:rPr>
                        <a:t>Rangers/monitors</a:t>
                      </a:r>
                    </a:p>
                  </a:txBody>
                  <a:tcPr marL="91445" marR="91445" marT="45719" marB="45719"/>
                </a:tc>
                <a:tc>
                  <a:txBody>
                    <a:bodyPr/>
                    <a:lstStyle/>
                    <a:p>
                      <a:r>
                        <a:rPr lang="en-ZA" sz="1100" dirty="0">
                          <a:latin typeface="Century Gothic" panose="020B0502020202020204" pitchFamily="34" charset="0"/>
                        </a:rPr>
                        <a:t>Current</a:t>
                      </a:r>
                      <a:r>
                        <a:rPr lang="en-ZA" sz="1100" baseline="0" dirty="0">
                          <a:latin typeface="Century Gothic" panose="020B0502020202020204" pitchFamily="34" charset="0"/>
                        </a:rPr>
                        <a:t> service provider’s contract ends on 31 December 2024. The three authorities do not have funds available to continue this service, as such alternative funding sources must be explored by those communities who opt for rangers/monitors </a:t>
                      </a:r>
                      <a:r>
                        <a:rPr lang="en-ZA" sz="1100" dirty="0">
                          <a:latin typeface="Century Gothic" panose="020B0502020202020204" pitchFamily="34" charset="0"/>
                        </a:rPr>
                        <a:t>as from 1 January</a:t>
                      </a:r>
                      <a:r>
                        <a:rPr lang="en-ZA" sz="1100" baseline="0" dirty="0">
                          <a:latin typeface="Century Gothic" panose="020B0502020202020204" pitchFamily="34" charset="0"/>
                        </a:rPr>
                        <a:t> 2025</a:t>
                      </a:r>
                      <a:endParaRPr lang="en-ZA" sz="1100" dirty="0">
                        <a:latin typeface="Century Gothic" panose="020B0502020202020204" pitchFamily="34" charset="0"/>
                      </a:endParaRPr>
                    </a:p>
                  </a:txBody>
                  <a:tcPr marL="91445" marR="91445" marT="45719" marB="45719"/>
                </a:tc>
                <a:tc>
                  <a:txBody>
                    <a:bodyPr/>
                    <a:lstStyle/>
                    <a:p>
                      <a:r>
                        <a:rPr lang="en-ZA" sz="1100" dirty="0">
                          <a:latin typeface="Century Gothic" panose="020B0502020202020204" pitchFamily="34" charset="0"/>
                        </a:rPr>
                        <a:t>Yes, baboons are sustainably managed and conserved</a:t>
                      </a:r>
                    </a:p>
                  </a:txBody>
                  <a:tcPr marL="91445" marR="91445" marT="45719" marB="45719"/>
                </a:tc>
                <a:extLst>
                  <a:ext uri="{0D108BD9-81ED-4DB2-BD59-A6C34878D82A}">
                    <a16:rowId xmlns:a16="http://schemas.microsoft.com/office/drawing/2014/main" val="510751657"/>
                  </a:ext>
                </a:extLst>
              </a:tr>
              <a:tr h="620493">
                <a:tc>
                  <a:txBody>
                    <a:bodyPr/>
                    <a:lstStyle/>
                    <a:p>
                      <a:r>
                        <a:rPr lang="en-ZA" sz="1100" b="1" dirty="0">
                          <a:latin typeface="Century Gothic" panose="020B0502020202020204" pitchFamily="34" charset="0"/>
                        </a:rPr>
                        <a:t>Electricity, warning signage,</a:t>
                      </a:r>
                      <a:r>
                        <a:rPr lang="en-ZA" sz="1100" b="1" baseline="0" dirty="0">
                          <a:latin typeface="Century Gothic" panose="020B0502020202020204" pitchFamily="34" charset="0"/>
                        </a:rPr>
                        <a:t> development management</a:t>
                      </a:r>
                      <a:endParaRPr lang="en-ZA" sz="1100" b="1" dirty="0">
                        <a:latin typeface="Century Gothic" panose="020B0502020202020204" pitchFamily="34" charset="0"/>
                      </a:endParaRPr>
                    </a:p>
                  </a:txBody>
                  <a:tcPr marL="91445" marR="91445" marT="45719" marB="45719"/>
                </a:tc>
                <a:tc>
                  <a:txBody>
                    <a:bodyPr/>
                    <a:lstStyle/>
                    <a:p>
                      <a:r>
                        <a:rPr lang="en-ZA" sz="1100" dirty="0">
                          <a:latin typeface="Century Gothic" panose="020B0502020202020204" pitchFamily="34" charset="0"/>
                        </a:rPr>
                        <a:t>City</a:t>
                      </a:r>
                      <a:r>
                        <a:rPr lang="en-ZA" sz="1100" baseline="0" dirty="0">
                          <a:latin typeface="Century Gothic" panose="020B0502020202020204" pitchFamily="34" charset="0"/>
                        </a:rPr>
                        <a:t> primarily responsible – MPBL to consider human/wildlife interface</a:t>
                      </a:r>
                      <a:endParaRPr lang="en-ZA" sz="1100" dirty="0">
                        <a:latin typeface="Century Gothic" panose="020B0502020202020204" pitchFamily="34" charset="0"/>
                      </a:endParaRPr>
                    </a:p>
                  </a:txBody>
                  <a:tcPr marL="91445" marR="91445" marT="45719" marB="45719"/>
                </a:tc>
                <a:tc>
                  <a:txBody>
                    <a:bodyPr/>
                    <a:lstStyle/>
                    <a:p>
                      <a:r>
                        <a:rPr lang="en-ZA" sz="1100" dirty="0">
                          <a:latin typeface="Century Gothic" panose="020B0502020202020204" pitchFamily="34" charset="0"/>
                        </a:rPr>
                        <a:t>Yes, baboon friendly infrastructure and services</a:t>
                      </a:r>
                    </a:p>
                  </a:txBody>
                  <a:tcPr marL="91445" marR="91445" marT="45719" marB="45719"/>
                </a:tc>
                <a:extLst>
                  <a:ext uri="{0D108BD9-81ED-4DB2-BD59-A6C34878D82A}">
                    <a16:rowId xmlns:a16="http://schemas.microsoft.com/office/drawing/2014/main" val="1767742234"/>
                  </a:ext>
                </a:extLst>
              </a:tr>
              <a:tr h="620493">
                <a:tc>
                  <a:txBody>
                    <a:bodyPr/>
                    <a:lstStyle/>
                    <a:p>
                      <a:r>
                        <a:rPr lang="en-ZA" sz="1100" b="1" dirty="0">
                          <a:latin typeface="Century Gothic" panose="020B0502020202020204" pitchFamily="34" charset="0"/>
                        </a:rPr>
                        <a:t>Ethics </a:t>
                      </a:r>
                    </a:p>
                  </a:txBody>
                  <a:tcPr marL="91445" marR="91445" marT="45719" marB="45719"/>
                </a:tc>
                <a:tc>
                  <a:txBody>
                    <a:bodyPr/>
                    <a:lstStyle/>
                    <a:p>
                      <a:r>
                        <a:rPr lang="en-ZA" sz="1100" dirty="0">
                          <a:latin typeface="Century Gothic" panose="020B0502020202020204" pitchFamily="34" charset="0"/>
                        </a:rPr>
                        <a:t>Ethics is standard practice for any research intervention;</a:t>
                      </a:r>
                      <a:r>
                        <a:rPr lang="en-ZA" sz="1100" baseline="0" dirty="0">
                          <a:latin typeface="Century Gothic" panose="020B0502020202020204" pitchFamily="34" charset="0"/>
                        </a:rPr>
                        <a:t> ethics and animal </a:t>
                      </a:r>
                      <a:r>
                        <a:rPr lang="en-ZA" sz="1100" baseline="0" dirty="0">
                          <a:solidFill>
                            <a:schemeClr val="tx1"/>
                          </a:solidFill>
                          <a:latin typeface="Century Gothic" panose="020B0502020202020204" pitchFamily="34" charset="0"/>
                        </a:rPr>
                        <a:t>wellbeing</a:t>
                      </a:r>
                      <a:r>
                        <a:rPr lang="en-ZA" sz="1100" baseline="0" dirty="0">
                          <a:solidFill>
                            <a:srgbClr val="FF0000"/>
                          </a:solidFill>
                          <a:latin typeface="Century Gothic" panose="020B0502020202020204" pitchFamily="34" charset="0"/>
                        </a:rPr>
                        <a:t> </a:t>
                      </a:r>
                      <a:r>
                        <a:rPr lang="en-ZA" sz="1100" baseline="0" dirty="0">
                          <a:latin typeface="Century Gothic" panose="020B0502020202020204" pitchFamily="34" charset="0"/>
                        </a:rPr>
                        <a:t>are included in standard decision making</a:t>
                      </a:r>
                      <a:endParaRPr lang="en-ZA" sz="1100" dirty="0">
                        <a:latin typeface="Century Gothic" panose="020B0502020202020204" pitchFamily="34" charset="0"/>
                      </a:endParaRPr>
                    </a:p>
                  </a:txBody>
                  <a:tcPr marL="91445" marR="91445" marT="45719" marB="45719"/>
                </a:tc>
                <a:tc>
                  <a:txBody>
                    <a:bodyPr/>
                    <a:lstStyle/>
                    <a:p>
                      <a:r>
                        <a:rPr lang="en-ZA" sz="1100" dirty="0">
                          <a:latin typeface="Century Gothic" panose="020B0502020202020204" pitchFamily="34" charset="0"/>
                        </a:rPr>
                        <a:t>Adaptive management</a:t>
                      </a:r>
                    </a:p>
                    <a:p>
                      <a:endParaRPr lang="en-ZA" sz="1100" dirty="0">
                        <a:latin typeface="Century Gothic" panose="020B0502020202020204" pitchFamily="34" charset="0"/>
                      </a:endParaRPr>
                    </a:p>
                  </a:txBody>
                  <a:tcPr marL="91445" marR="91445" marT="45719" marB="45719"/>
                </a:tc>
                <a:extLst>
                  <a:ext uri="{0D108BD9-81ED-4DB2-BD59-A6C34878D82A}">
                    <a16:rowId xmlns:a16="http://schemas.microsoft.com/office/drawing/2014/main" val="4261930504"/>
                  </a:ext>
                </a:extLst>
              </a:tr>
              <a:tr h="942240">
                <a:tc>
                  <a:txBody>
                    <a:bodyPr/>
                    <a:lstStyle/>
                    <a:p>
                      <a:r>
                        <a:rPr lang="en-ZA" sz="1100" b="1" dirty="0">
                          <a:latin typeface="Century Gothic" panose="020B0502020202020204" pitchFamily="34" charset="0"/>
                        </a:rPr>
                        <a:t>Education and awareness</a:t>
                      </a:r>
                    </a:p>
                  </a:txBody>
                  <a:tcPr marL="91445" marR="91445" marT="45719" marB="45719"/>
                </a:tc>
                <a:tc>
                  <a:txBody>
                    <a:bodyPr/>
                    <a:lstStyle/>
                    <a:p>
                      <a:r>
                        <a:rPr lang="en-ZA" sz="1100" dirty="0">
                          <a:latin typeface="Century Gothic" panose="020B0502020202020204" pitchFamily="34" charset="0"/>
                        </a:rPr>
                        <a:t>Shared responsibility</a:t>
                      </a:r>
                      <a:r>
                        <a:rPr lang="en-ZA" sz="1100" baseline="0" dirty="0">
                          <a:latin typeface="Century Gothic" panose="020B0502020202020204" pitchFamily="34" charset="0"/>
                        </a:rPr>
                        <a:t> between CPBMJTT, stakeholders, BAG, affected communities</a:t>
                      </a:r>
                      <a:endParaRPr lang="en-ZA" sz="1100" dirty="0">
                        <a:latin typeface="Century Gothic" panose="020B0502020202020204" pitchFamily="34" charset="0"/>
                      </a:endParaRPr>
                    </a:p>
                  </a:txBody>
                  <a:tcPr marL="91445" marR="91445" marT="45719" marB="45719"/>
                </a:tc>
                <a:tc>
                  <a:txBody>
                    <a:bodyPr/>
                    <a:lstStyle/>
                    <a:p>
                      <a:r>
                        <a:rPr lang="en-ZA" sz="1100" dirty="0">
                          <a:latin typeface="Century Gothic" panose="020B0502020202020204" pitchFamily="34" charset="0"/>
                        </a:rPr>
                        <a:t>Yes, communication, education and awareness</a:t>
                      </a:r>
                    </a:p>
                  </a:txBody>
                  <a:tcPr marL="91445" marR="91445" marT="45719" marB="45719"/>
                </a:tc>
                <a:extLst>
                  <a:ext uri="{0D108BD9-81ED-4DB2-BD59-A6C34878D82A}">
                    <a16:rowId xmlns:a16="http://schemas.microsoft.com/office/drawing/2014/main" val="36245806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457200" y="274638"/>
            <a:ext cx="8229600" cy="693737"/>
          </a:xfrm>
        </p:spPr>
        <p:txBody>
          <a:bodyPr/>
          <a:lstStyle/>
          <a:p>
            <a:r>
              <a:rPr lang="en-ZA" altLang="en-US" dirty="0"/>
              <a:t>CONTEXT – Cape Peninsula Baboon Population (1 of 2)</a:t>
            </a:r>
          </a:p>
        </p:txBody>
      </p:sp>
      <p:sp>
        <p:nvSpPr>
          <p:cNvPr id="2" name="Footer Placeholder 1"/>
          <p:cNvSpPr>
            <a:spLocks noGrp="1"/>
          </p:cNvSpPr>
          <p:nvPr>
            <p:ph type="ftr" sz="quarter" idx="11"/>
          </p:nvPr>
        </p:nvSpPr>
        <p:spPr/>
        <p:txBody>
          <a:bodyPr/>
          <a:lstStyle/>
          <a:p>
            <a:pPr>
              <a:defRPr/>
            </a:pPr>
            <a:endParaRPr lang="en-GB" dirty="0"/>
          </a:p>
        </p:txBody>
      </p:sp>
      <p:sp>
        <p:nvSpPr>
          <p:cNvPr id="2867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53CC3B-DDEB-43FF-BF8D-9AB472945BF9}" type="slidenum">
              <a:rPr lang="en-ZA" altLang="en-US">
                <a:latin typeface="Century Gothic" panose="020B0502020202020204" pitchFamily="34" charset="0"/>
              </a:rPr>
              <a:pPr fontAlgn="base">
                <a:spcBef>
                  <a:spcPct val="0"/>
                </a:spcBef>
                <a:spcAft>
                  <a:spcPct val="0"/>
                </a:spcAft>
              </a:pPr>
              <a:t>11</a:t>
            </a:fld>
            <a:endParaRPr lang="en-ZA" altLang="en-US">
              <a:latin typeface="Century Gothic" panose="020B0502020202020204" pitchFamily="34" charset="0"/>
            </a:endParaRPr>
          </a:p>
        </p:txBody>
      </p:sp>
      <p:pic>
        <p:nvPicPr>
          <p:cNvPr id="2867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2050" y="5570538"/>
            <a:ext cx="8699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7275" y="5911849"/>
            <a:ext cx="25495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Content Placeholder 4"/>
          <p:cNvSpPr>
            <a:spLocks noGrp="1"/>
          </p:cNvSpPr>
          <p:nvPr>
            <p:ph idx="1"/>
          </p:nvPr>
        </p:nvSpPr>
        <p:spPr>
          <a:xfrm>
            <a:off x="457200" y="1025523"/>
            <a:ext cx="8229600" cy="4608513"/>
          </a:xfrm>
        </p:spPr>
        <p:txBody>
          <a:bodyPr/>
          <a:lstStyle/>
          <a:p>
            <a:r>
              <a:rPr lang="en-ZA" sz="1800" dirty="0"/>
              <a:t>The Baboon population north of Plateau Road has increased by 88% from 245 individuals in 2006 to 461 in 2024</a:t>
            </a:r>
            <a:endParaRPr lang="en-ZA" altLang="en-US" sz="1800" dirty="0"/>
          </a:p>
          <a:p>
            <a:r>
              <a:rPr lang="en-ZA" altLang="en-US" sz="1800" dirty="0"/>
              <a:t>Thus, the population of all troops on the Cape Peninsula (including Plateau Road and Cape Point troops) currently consists of nearly 600 (about 590) individuals</a:t>
            </a:r>
          </a:p>
          <a:p>
            <a:r>
              <a:rPr lang="en-ZA" altLang="en-US" sz="1800" dirty="0"/>
              <a:t>Excluding CT2 (20 baboons) which are north of Constantia Nek; there are about 570 baboons south of Constantia Nek </a:t>
            </a:r>
          </a:p>
          <a:p>
            <a:r>
              <a:rPr lang="en-ZA" altLang="en-US" sz="1800" dirty="0">
                <a:ea typeface="Calibri" panose="020F0502020204030204" pitchFamily="34" charset="0"/>
                <a:cs typeface="Times New Roman" panose="02020603050405020304" pitchFamily="18" charset="0"/>
              </a:rPr>
              <a:t>A previous estimate of ecological and management capacity of the baboons South of Constantia Nek was between 450 to 566 (Gaynor 2000, Hoffman &amp; O’Riain 2012)</a:t>
            </a:r>
          </a:p>
          <a:p>
            <a:r>
              <a:rPr lang="en-ZA" altLang="en-US" sz="1800" dirty="0">
                <a:ea typeface="Calibri" panose="020F0502020204030204" pitchFamily="34" charset="0"/>
                <a:cs typeface="Times New Roman" panose="02020603050405020304" pitchFamily="18" charset="0"/>
              </a:rPr>
              <a:t>Adaptive management interventions in the interest of the wellbeing of the greater Cape Peninsula </a:t>
            </a:r>
            <a:r>
              <a:rPr lang="en-ZA" altLang="en-US" sz="1800" dirty="0" err="1">
                <a:ea typeface="Calibri" panose="020F0502020204030204" pitchFamily="34" charset="0"/>
                <a:cs typeface="Times New Roman" panose="02020603050405020304" pitchFamily="18" charset="0"/>
              </a:rPr>
              <a:t>Chacma</a:t>
            </a:r>
            <a:r>
              <a:rPr lang="en-ZA" altLang="en-US" sz="1800" dirty="0">
                <a:ea typeface="Calibri" panose="020F0502020204030204" pitchFamily="34" charset="0"/>
                <a:cs typeface="Times New Roman" panose="02020603050405020304" pitchFamily="18" charset="0"/>
              </a:rPr>
              <a:t> baboon population must be implemented</a:t>
            </a:r>
          </a:p>
          <a:p>
            <a:r>
              <a:rPr lang="en-ZA" altLang="en-US" sz="1800" dirty="0">
                <a:ea typeface="Calibri" panose="020F0502020204030204" pitchFamily="34" charset="0"/>
                <a:cs typeface="Times New Roman" panose="02020603050405020304" pitchFamily="18" charset="0"/>
              </a:rPr>
              <a:t>Some of these interventions may not be popular with or supported by all residents and interest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457200" y="274638"/>
            <a:ext cx="8229600" cy="693737"/>
          </a:xfrm>
        </p:spPr>
        <p:txBody>
          <a:bodyPr/>
          <a:lstStyle/>
          <a:p>
            <a:r>
              <a:rPr lang="en-ZA" altLang="en-US" dirty="0"/>
              <a:t>CONTEXT – Cape Peninsula Baboon Population (2 of 2)</a:t>
            </a:r>
          </a:p>
        </p:txBody>
      </p:sp>
      <p:sp>
        <p:nvSpPr>
          <p:cNvPr id="2" name="Footer Placeholder 1"/>
          <p:cNvSpPr>
            <a:spLocks noGrp="1"/>
          </p:cNvSpPr>
          <p:nvPr>
            <p:ph type="ftr" sz="quarter" idx="11"/>
          </p:nvPr>
        </p:nvSpPr>
        <p:spPr/>
        <p:txBody>
          <a:bodyPr/>
          <a:lstStyle/>
          <a:p>
            <a:pPr>
              <a:defRPr/>
            </a:pPr>
            <a:endParaRPr lang="en-GB" dirty="0"/>
          </a:p>
        </p:txBody>
      </p:sp>
      <p:sp>
        <p:nvSpPr>
          <p:cNvPr id="2970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D6D9E16-F0F7-4345-940A-688E44A72366}" type="slidenum">
              <a:rPr lang="en-ZA" altLang="en-US">
                <a:latin typeface="Century Gothic" panose="020B0502020202020204" pitchFamily="34" charset="0"/>
              </a:rPr>
              <a:pPr fontAlgn="base">
                <a:spcBef>
                  <a:spcPct val="0"/>
                </a:spcBef>
                <a:spcAft>
                  <a:spcPct val="0"/>
                </a:spcAft>
              </a:pPr>
              <a:t>12</a:t>
            </a:fld>
            <a:endParaRPr lang="en-ZA" altLang="en-US">
              <a:latin typeface="Century Gothic" panose="020B0502020202020204" pitchFamily="34" charset="0"/>
            </a:endParaRPr>
          </a:p>
        </p:txBody>
      </p:sp>
      <p:pic>
        <p:nvPicPr>
          <p:cNvPr id="2970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6513" y="5607050"/>
            <a:ext cx="8699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1543" y="6053137"/>
            <a:ext cx="25495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Content Placeholder 4"/>
          <p:cNvSpPr>
            <a:spLocks noGrp="1"/>
          </p:cNvSpPr>
          <p:nvPr>
            <p:ph idx="1"/>
          </p:nvPr>
        </p:nvSpPr>
        <p:spPr>
          <a:xfrm>
            <a:off x="457200" y="1090613"/>
            <a:ext cx="8229600" cy="4610100"/>
          </a:xfrm>
        </p:spPr>
        <p:txBody>
          <a:bodyPr/>
          <a:lstStyle/>
          <a:p>
            <a:r>
              <a:rPr lang="en-ZA" altLang="en-US" sz="1800" dirty="0"/>
              <a:t>Number of dispersing male baboons is concerning – notably in Tokai, Sunnydale and Capri, Kommetjie</a:t>
            </a:r>
          </a:p>
          <a:p>
            <a:r>
              <a:rPr lang="en-ZA" altLang="en-US" sz="1800" dirty="0"/>
              <a:t>We have seen the formation of splinter troops such as CT2 in Constantia and the Seaforth troop in Simon’s Town</a:t>
            </a:r>
          </a:p>
          <a:p>
            <a:r>
              <a:rPr lang="en-ZA" altLang="en-US" sz="1800" dirty="0"/>
              <a:t>We have seen considerable population growth</a:t>
            </a:r>
            <a:endParaRPr lang="en-ZA" altLang="en-US" sz="1800" strike="sngStrike" dirty="0">
              <a:solidFill>
                <a:srgbClr val="FF0000"/>
              </a:solidFill>
            </a:endParaRPr>
          </a:p>
          <a:p>
            <a:r>
              <a:rPr lang="en-ZA" altLang="en-US" sz="1800" dirty="0"/>
              <a:t>Baboon rangers are less effective in the absence of interventions (wildlife management tools) such euthanasia, relocation, translocation, and because baboons get used to paintball-markers, noise, etc. </a:t>
            </a:r>
          </a:p>
          <a:p>
            <a:r>
              <a:rPr lang="en-ZA" altLang="en-US" sz="1800" dirty="0"/>
              <a:t>No single one solution is the answer, be it rangers or fences, but a combination of all possible tools including waste management and resident education, must be implemented/used as needed, and where appropriate, to ensure sustainable management and to keep baboons out of the urban areas and in the natural environment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457200" y="274638"/>
            <a:ext cx="8229600" cy="693737"/>
          </a:xfrm>
        </p:spPr>
        <p:txBody>
          <a:bodyPr/>
          <a:lstStyle/>
          <a:p>
            <a:r>
              <a:rPr lang="en-ZA" altLang="en-US" dirty="0"/>
              <a:t>INTERVENTIONS and decisions (1 of 3)</a:t>
            </a:r>
          </a:p>
        </p:txBody>
      </p:sp>
      <p:sp>
        <p:nvSpPr>
          <p:cNvPr id="5" name="Content Placeholder 4"/>
          <p:cNvSpPr>
            <a:spLocks noGrp="1"/>
          </p:cNvSpPr>
          <p:nvPr>
            <p:ph idx="1"/>
          </p:nvPr>
        </p:nvSpPr>
        <p:spPr>
          <a:xfrm>
            <a:off x="457200" y="1273175"/>
            <a:ext cx="8229600" cy="4608513"/>
          </a:xfrm>
        </p:spPr>
        <p:txBody>
          <a:bodyPr rtlCol="0">
            <a:normAutofit/>
          </a:bodyPr>
          <a:lstStyle/>
          <a:p>
            <a:pPr fontAlgn="auto">
              <a:spcAft>
                <a:spcPts val="0"/>
              </a:spcAft>
              <a:buFont typeface="Arial"/>
              <a:buChar char="•"/>
              <a:defRPr/>
            </a:pPr>
            <a:r>
              <a:rPr lang="en-ZA" sz="1800" dirty="0"/>
              <a:t>The JTT adopted the interim guidelines to guide decisions and interventions concerning individual baboons – dispersing male baboons and raiding baboons in particular; habituated troops; splinter troop formation, etc. </a:t>
            </a:r>
          </a:p>
          <a:p>
            <a:pPr fontAlgn="auto">
              <a:spcAft>
                <a:spcPts val="0"/>
              </a:spcAft>
              <a:buFont typeface="Arial"/>
              <a:buChar char="•"/>
              <a:defRPr/>
            </a:pPr>
            <a:r>
              <a:rPr lang="en-ZA" sz="1800" dirty="0"/>
              <a:t>The JTT has over the last 6 months acted to move various baboons, including one baboon that dispersed to </a:t>
            </a:r>
            <a:r>
              <a:rPr lang="en-ZA" sz="1800" dirty="0" err="1"/>
              <a:t>Hout</a:t>
            </a:r>
            <a:r>
              <a:rPr lang="en-ZA" sz="1800" dirty="0"/>
              <a:t> Bay</a:t>
            </a:r>
          </a:p>
          <a:p>
            <a:pPr fontAlgn="auto">
              <a:spcAft>
                <a:spcPts val="0"/>
              </a:spcAft>
              <a:buFont typeface="Arial"/>
              <a:buChar char="•"/>
              <a:defRPr/>
            </a:pPr>
            <a:r>
              <a:rPr lang="en-ZA" sz="1800" dirty="0"/>
              <a:t>Various other dispersing males in Tokai, Capri/Sunnydale, Kommetjie/Fish Hoek, and Scarborough are currently being investigated</a:t>
            </a:r>
          </a:p>
          <a:p>
            <a:pPr fontAlgn="auto">
              <a:spcAft>
                <a:spcPts val="0"/>
              </a:spcAft>
              <a:buFont typeface="Arial"/>
              <a:buChar char="•"/>
              <a:defRPr/>
            </a:pPr>
            <a:r>
              <a:rPr lang="en-ZA" sz="1800" dirty="0"/>
              <a:t>Raiding males in Urban Areas (JTTG03) are being investigated for case history submission to the JBOT for discussion and recommendation to the JTT for final decision and implementation</a:t>
            </a:r>
          </a:p>
          <a:p>
            <a:pPr fontAlgn="auto">
              <a:spcAft>
                <a:spcPts val="0"/>
              </a:spcAft>
              <a:buFont typeface="Arial"/>
              <a:buChar char="•"/>
              <a:defRPr/>
            </a:pPr>
            <a:r>
              <a:rPr lang="en-ZA" sz="1800" dirty="0"/>
              <a:t>Situational report of the Navy properties has been prepared for discussion and action</a:t>
            </a:r>
          </a:p>
        </p:txBody>
      </p:sp>
      <p:sp>
        <p:nvSpPr>
          <p:cNvPr id="2" name="Footer Placeholder 1"/>
          <p:cNvSpPr>
            <a:spLocks noGrp="1"/>
          </p:cNvSpPr>
          <p:nvPr>
            <p:ph type="ftr" sz="quarter" idx="11"/>
          </p:nvPr>
        </p:nvSpPr>
        <p:spPr/>
        <p:txBody>
          <a:bodyPr/>
          <a:lstStyle/>
          <a:p>
            <a:pPr>
              <a:defRPr/>
            </a:pPr>
            <a:endParaRPr lang="en-GB" dirty="0"/>
          </a:p>
        </p:txBody>
      </p:sp>
      <p:sp>
        <p:nvSpPr>
          <p:cNvPr id="3072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27F9F0-F105-4C67-B37F-198BDB2141E2}" type="slidenum">
              <a:rPr lang="en-ZA" altLang="en-US">
                <a:latin typeface="Century Gothic" panose="020B0502020202020204" pitchFamily="34" charset="0"/>
              </a:rPr>
              <a:pPr fontAlgn="base">
                <a:spcBef>
                  <a:spcPct val="0"/>
                </a:spcBef>
                <a:spcAft>
                  <a:spcPct val="0"/>
                </a:spcAft>
              </a:pPr>
              <a:t>13</a:t>
            </a:fld>
            <a:endParaRPr lang="en-ZA" altLang="en-US">
              <a:latin typeface="Century Gothic" panose="020B0502020202020204" pitchFamily="34" charset="0"/>
            </a:endParaRPr>
          </a:p>
        </p:txBody>
      </p:sp>
      <p:pic>
        <p:nvPicPr>
          <p:cNvPr id="3072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6513" y="5516563"/>
            <a:ext cx="8715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5849938"/>
            <a:ext cx="25495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693737"/>
          </a:xfrm>
        </p:spPr>
        <p:txBody>
          <a:bodyPr/>
          <a:lstStyle/>
          <a:p>
            <a:r>
              <a:rPr lang="en-ZA" altLang="en-US" dirty="0"/>
              <a:t>INTERVENTIONS and decisions (2 of 3)</a:t>
            </a:r>
          </a:p>
        </p:txBody>
      </p:sp>
      <p:sp>
        <p:nvSpPr>
          <p:cNvPr id="3" name="Content Placeholder 2"/>
          <p:cNvSpPr>
            <a:spLocks noGrp="1"/>
          </p:cNvSpPr>
          <p:nvPr>
            <p:ph idx="1"/>
          </p:nvPr>
        </p:nvSpPr>
        <p:spPr>
          <a:xfrm>
            <a:off x="457200" y="1017241"/>
            <a:ext cx="8229600" cy="4610100"/>
          </a:xfrm>
        </p:spPr>
        <p:txBody>
          <a:bodyPr rtlCol="0">
            <a:noAutofit/>
          </a:bodyPr>
          <a:lstStyle/>
          <a:p>
            <a:pPr marL="0" indent="0" fontAlgn="auto">
              <a:spcAft>
                <a:spcPts val="0"/>
              </a:spcAft>
              <a:buNone/>
              <a:defRPr/>
            </a:pPr>
            <a:r>
              <a:rPr lang="en-ZA" b="1" dirty="0"/>
              <a:t>Seaforth troop</a:t>
            </a:r>
            <a:endParaRPr lang="en-ZA" dirty="0"/>
          </a:p>
          <a:p>
            <a:pPr fontAlgn="auto">
              <a:spcAft>
                <a:spcPts val="0"/>
              </a:spcAft>
              <a:defRPr/>
            </a:pPr>
            <a:r>
              <a:rPr lang="en-ZA" dirty="0"/>
              <a:t>The JTT decided last year that the troop should be captured and relocated to a natural area on the Cape Peninsula as soon as the situation allows. The troop posed a risk to the critically endangered African Penguin colony, and the risk of human/animal conflict is high as the troop frequents popular beach areas and surrounds. The troop was to be returned to a natural area on the Cape Peninsula as they originated from, and are still located within this area.</a:t>
            </a:r>
          </a:p>
          <a:p>
            <a:pPr fontAlgn="auto">
              <a:spcAft>
                <a:spcPts val="0"/>
              </a:spcAft>
              <a:defRPr/>
            </a:pPr>
            <a:r>
              <a:rPr lang="en-ZA" dirty="0"/>
              <a:t>The troop currently roosts in the natural area but still raids. However, the troop will only be moved if it returns and spends the majority of its time in the urban area and threatens the African Penguin and beach goers.</a:t>
            </a:r>
          </a:p>
          <a:p>
            <a:pPr fontAlgn="auto">
              <a:spcAft>
                <a:spcPts val="0"/>
              </a:spcAft>
              <a:defRPr/>
            </a:pPr>
            <a:r>
              <a:rPr lang="en-ZA" dirty="0"/>
              <a:t>It is impossible to give an exact date or timeframe. Baboons are unpredictable and wild animals. Also, these operations are logistically complicated</a:t>
            </a:r>
          </a:p>
          <a:p>
            <a:pPr fontAlgn="auto">
              <a:spcAft>
                <a:spcPts val="0"/>
              </a:spcAft>
              <a:defRPr/>
            </a:pPr>
            <a:r>
              <a:rPr lang="en-ZA" dirty="0"/>
              <a:t>The support and cooperation of the local community is vital to ensure the successful capture and relocation of the troop, for example, interference with the capturing will complicate and delay this operation.</a:t>
            </a:r>
          </a:p>
          <a:p>
            <a:pPr fontAlgn="auto">
              <a:spcAft>
                <a:spcPts val="0"/>
              </a:spcAft>
              <a:defRPr/>
            </a:pPr>
            <a:r>
              <a:rPr lang="en-ZA" dirty="0"/>
              <a:t>The JTT will liaise with the Cape of Good Hope SPCA, and will keep the Simon’s Town community informed.</a:t>
            </a:r>
          </a:p>
          <a:p>
            <a:pPr marL="0" indent="0" fontAlgn="auto">
              <a:spcAft>
                <a:spcPts val="0"/>
              </a:spcAft>
              <a:buFont typeface="Arial"/>
              <a:buNone/>
              <a:defRPr/>
            </a:pPr>
            <a:endParaRPr lang="en-ZA" dirty="0"/>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11E182E-E377-428C-9E68-054EFC560E58}" type="slidenum">
              <a:rPr lang="en-ZA" altLang="en-US">
                <a:latin typeface="Century Gothic" panose="020B0502020202020204" pitchFamily="34" charset="0"/>
              </a:rPr>
              <a:pPr fontAlgn="base">
                <a:spcBef>
                  <a:spcPct val="0"/>
                </a:spcBef>
                <a:spcAft>
                  <a:spcPct val="0"/>
                </a:spcAft>
              </a:pPr>
              <a:t>14</a:t>
            </a:fld>
            <a:endParaRPr lang="en-ZA" altLang="en-US">
              <a:latin typeface="Century Gothic" panose="020B0502020202020204" pitchFamily="34" charset="0"/>
            </a:endParaRPr>
          </a:p>
        </p:txBody>
      </p:sp>
      <p:pic>
        <p:nvPicPr>
          <p:cNvPr id="2" name="Picture 1"/>
          <p:cNvPicPr>
            <a:picLocks noChangeAspect="1"/>
          </p:cNvPicPr>
          <p:nvPr/>
        </p:nvPicPr>
        <p:blipFill>
          <a:blip r:embed="rId2"/>
          <a:stretch>
            <a:fillRect/>
          </a:stretch>
        </p:blipFill>
        <p:spPr>
          <a:xfrm>
            <a:off x="3700196" y="5485807"/>
            <a:ext cx="871804" cy="1231499"/>
          </a:xfrm>
          <a:prstGeom prst="rect">
            <a:avLst/>
          </a:prstGeom>
        </p:spPr>
      </p:pic>
      <p:pic>
        <p:nvPicPr>
          <p:cNvPr id="4" name="Picture 3"/>
          <p:cNvPicPr>
            <a:picLocks noChangeAspect="1"/>
          </p:cNvPicPr>
          <p:nvPr/>
        </p:nvPicPr>
        <p:blipFill>
          <a:blip r:embed="rId3"/>
          <a:stretch>
            <a:fillRect/>
          </a:stretch>
        </p:blipFill>
        <p:spPr>
          <a:xfrm>
            <a:off x="6138451" y="5796857"/>
            <a:ext cx="2548349" cy="6706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INTERVENTIONS and decisions (3 of 3)</a:t>
            </a:r>
          </a:p>
        </p:txBody>
      </p:sp>
      <p:sp>
        <p:nvSpPr>
          <p:cNvPr id="3" name="Content Placeholder 2"/>
          <p:cNvSpPr>
            <a:spLocks noGrp="1"/>
          </p:cNvSpPr>
          <p:nvPr>
            <p:ph idx="1"/>
          </p:nvPr>
        </p:nvSpPr>
        <p:spPr/>
        <p:txBody>
          <a:bodyPr/>
          <a:lstStyle/>
          <a:p>
            <a:r>
              <a:rPr lang="en-ZA" b="1" dirty="0"/>
              <a:t>CT 2</a:t>
            </a:r>
          </a:p>
          <a:p>
            <a:pPr marL="0" indent="0">
              <a:buNone/>
            </a:pPr>
            <a:r>
              <a:rPr lang="en-ZA" dirty="0"/>
              <a:t>The CPBMJTT is currently investigating the possibility of relocating the whole troop to a natural area outside of the Cape Peninsula. </a:t>
            </a:r>
          </a:p>
          <a:p>
            <a:pPr marL="0" indent="0">
              <a:buNone/>
            </a:pPr>
            <a:r>
              <a:rPr lang="en-ZA" dirty="0"/>
              <a:t>Feasibility studies are underway, among which an analysis of the risks involved with such an operation, including the risk of disease to the receiving environment, costs, and available budget.</a:t>
            </a:r>
          </a:p>
          <a:p>
            <a:pPr marL="0" indent="0">
              <a:buNone/>
            </a:pPr>
            <a:r>
              <a:rPr lang="en-ZA" dirty="0"/>
              <a:t>The relocation of CT2 is based on the fact that the splinter troop has moved beyond Constantia Nek, thus, to the areas north of the Nek.</a:t>
            </a:r>
          </a:p>
          <a:p>
            <a:pPr marL="0" indent="0">
              <a:buNone/>
            </a:pPr>
            <a:r>
              <a:rPr lang="en-ZA" dirty="0"/>
              <a:t>It is nearly impossible to manage a troop once they have moved into this area as the private properties are large, have big trees which baboons use to move between properties and utilise to avoid rangers/monitors who are moving on foot.</a:t>
            </a:r>
          </a:p>
          <a:p>
            <a:pPr marL="0" indent="0">
              <a:buNone/>
            </a:pPr>
            <a:r>
              <a:rPr lang="en-ZA" dirty="0"/>
              <a:t>Given the limited carrying capacity of the natural environment, there is no space for this troop of about 20 individuals on the Cape Peninsula.</a:t>
            </a:r>
          </a:p>
          <a:p>
            <a:pPr marL="0" indent="0">
              <a:buNone/>
            </a:pPr>
            <a:endParaRPr lang="en-ZA" dirty="0"/>
          </a:p>
        </p:txBody>
      </p:sp>
      <p:sp>
        <p:nvSpPr>
          <p:cNvPr id="4" name="Slide Number Placeholder 3"/>
          <p:cNvSpPr>
            <a:spLocks noGrp="1"/>
          </p:cNvSpPr>
          <p:nvPr>
            <p:ph type="sldNum" sz="quarter" idx="10"/>
          </p:nvPr>
        </p:nvSpPr>
        <p:spPr/>
        <p:txBody>
          <a:bodyPr/>
          <a:lstStyle/>
          <a:p>
            <a:pPr>
              <a:defRPr/>
            </a:pPr>
            <a:fld id="{EBA944B0-591C-41BE-93D9-EE1AA13B754E}" type="slidenum">
              <a:rPr lang="en-ZA" smtClean="0"/>
              <a:pPr>
                <a:defRPr/>
              </a:pPr>
              <a:t>15</a:t>
            </a:fld>
            <a:endParaRPr lang="en-ZA" dirty="0"/>
          </a:p>
        </p:txBody>
      </p:sp>
      <p:sp>
        <p:nvSpPr>
          <p:cNvPr id="5" name="Footer Placeholder 4"/>
          <p:cNvSpPr>
            <a:spLocks noGrp="1"/>
          </p:cNvSpPr>
          <p:nvPr>
            <p:ph type="ftr" sz="quarter" idx="11"/>
          </p:nvPr>
        </p:nvSpPr>
        <p:spPr/>
        <p:txBody>
          <a:bodyPr/>
          <a:lstStyle/>
          <a:p>
            <a:pPr>
              <a:defRPr/>
            </a:pPr>
            <a:r>
              <a:rPr lang="en-ZA"/>
              <a:t>CPBMJTT draft BSMP: SANParks, CapeNature, City of Cape Town</a:t>
            </a:r>
            <a:endParaRPr lang="en-GB" dirty="0"/>
          </a:p>
        </p:txBody>
      </p:sp>
      <p:pic>
        <p:nvPicPr>
          <p:cNvPr id="6" name="Picture 5"/>
          <p:cNvPicPr>
            <a:picLocks noChangeAspect="1"/>
          </p:cNvPicPr>
          <p:nvPr/>
        </p:nvPicPr>
        <p:blipFill>
          <a:blip r:embed="rId2"/>
          <a:stretch>
            <a:fillRect/>
          </a:stretch>
        </p:blipFill>
        <p:spPr>
          <a:xfrm>
            <a:off x="3922738" y="5467751"/>
            <a:ext cx="871804" cy="1231499"/>
          </a:xfrm>
          <a:prstGeom prst="rect">
            <a:avLst/>
          </a:prstGeom>
        </p:spPr>
      </p:pic>
      <p:pic>
        <p:nvPicPr>
          <p:cNvPr id="7" name="Picture 6"/>
          <p:cNvPicPr>
            <a:picLocks noChangeAspect="1"/>
          </p:cNvPicPr>
          <p:nvPr/>
        </p:nvPicPr>
        <p:blipFill>
          <a:blip r:embed="rId3"/>
          <a:stretch>
            <a:fillRect/>
          </a:stretch>
        </p:blipFill>
        <p:spPr>
          <a:xfrm>
            <a:off x="6264545" y="5748191"/>
            <a:ext cx="2548349" cy="670618"/>
          </a:xfrm>
          <a:prstGeom prst="rect">
            <a:avLst/>
          </a:prstGeom>
        </p:spPr>
      </p:pic>
    </p:spTree>
    <p:extLst>
      <p:ext uri="{BB962C8B-B14F-4D97-AF65-F5344CB8AC3E}">
        <p14:creationId xmlns:p14="http://schemas.microsoft.com/office/powerpoint/2010/main" val="387409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685800" y="2130425"/>
            <a:ext cx="7772400" cy="1470025"/>
          </a:xfrm>
        </p:spPr>
        <p:txBody>
          <a:bodyPr/>
          <a:lstStyle/>
          <a:p>
            <a:pPr algn="ctr"/>
            <a:r>
              <a:rPr lang="en-ZA" altLang="en-US"/>
              <a:t>FENCING</a:t>
            </a:r>
            <a:br>
              <a:rPr lang="en-ZA" altLang="en-US"/>
            </a:br>
            <a:endParaRPr lang="en-ZA" altLang="en-US"/>
          </a:p>
        </p:txBody>
      </p:sp>
      <p:sp>
        <p:nvSpPr>
          <p:cNvPr id="32771" name="Subtitle 2"/>
          <p:cNvSpPr>
            <a:spLocks noGrp="1"/>
          </p:cNvSpPr>
          <p:nvPr>
            <p:ph type="subTitle" idx="1"/>
          </p:nvPr>
        </p:nvSpPr>
        <p:spPr/>
        <p:txBody>
          <a:bodyPr/>
          <a:lstStyle/>
          <a:p>
            <a:pPr algn="r"/>
            <a:endParaRPr lang="en-ZA" altLang="en-US"/>
          </a:p>
        </p:txBody>
      </p:sp>
      <p:pic>
        <p:nvPicPr>
          <p:cNvPr id="327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7310" y="5487988"/>
            <a:ext cx="8699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2373" y="5849938"/>
            <a:ext cx="254793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693737"/>
          </a:xfrm>
        </p:spPr>
        <p:txBody>
          <a:bodyPr/>
          <a:lstStyle/>
          <a:p>
            <a:r>
              <a:rPr lang="en-ZA" altLang="en-US"/>
              <a:t>Baboon Strategic Fencing – Simon’s Town example </a:t>
            </a:r>
          </a:p>
        </p:txBody>
      </p:sp>
      <p:sp>
        <p:nvSpPr>
          <p:cNvPr id="3" name="Content Placeholder 2"/>
          <p:cNvSpPr>
            <a:spLocks noGrp="1"/>
          </p:cNvSpPr>
          <p:nvPr>
            <p:ph sz="half" idx="1"/>
          </p:nvPr>
        </p:nvSpPr>
        <p:spPr>
          <a:xfrm>
            <a:off x="457200" y="1436688"/>
            <a:ext cx="4038600" cy="4432300"/>
          </a:xfrm>
        </p:spPr>
        <p:txBody>
          <a:bodyPr rtlCol="0">
            <a:normAutofit fontScale="85000" lnSpcReduction="20000"/>
          </a:bodyPr>
          <a:lstStyle/>
          <a:p>
            <a:pPr fontAlgn="auto">
              <a:spcAft>
                <a:spcPts val="0"/>
              </a:spcAft>
              <a:buFont typeface="Wingdings" panose="05000000000000000000" pitchFamily="2" charset="2"/>
              <a:buChar char="Ø"/>
              <a:defRPr/>
            </a:pPr>
            <a:r>
              <a:rPr lang="en-ZA" b="1" dirty="0"/>
              <a:t>Costs:</a:t>
            </a:r>
          </a:p>
          <a:p>
            <a:pPr fontAlgn="auto">
              <a:spcAft>
                <a:spcPts val="0"/>
              </a:spcAft>
              <a:buFont typeface="Arial"/>
              <a:buChar char="•"/>
              <a:defRPr/>
            </a:pPr>
            <a:r>
              <a:rPr lang="en-ZA" dirty="0"/>
              <a:t>The City has a tender in place that can be used to erect fences</a:t>
            </a:r>
          </a:p>
          <a:p>
            <a:pPr fontAlgn="auto">
              <a:spcAft>
                <a:spcPts val="0"/>
              </a:spcAft>
              <a:buFont typeface="Arial"/>
              <a:buChar char="•"/>
              <a:defRPr/>
            </a:pPr>
            <a:r>
              <a:rPr lang="en-ZA" dirty="0"/>
              <a:t>The City and </a:t>
            </a:r>
            <a:r>
              <a:rPr lang="en-ZA" dirty="0" err="1"/>
              <a:t>SANParks</a:t>
            </a:r>
            <a:r>
              <a:rPr lang="en-ZA" dirty="0"/>
              <a:t> have some budget available </a:t>
            </a:r>
          </a:p>
          <a:p>
            <a:pPr fontAlgn="auto">
              <a:spcAft>
                <a:spcPts val="0"/>
              </a:spcAft>
              <a:buFont typeface="Arial"/>
              <a:buChar char="•"/>
              <a:defRPr/>
            </a:pPr>
            <a:r>
              <a:rPr lang="en-ZA" dirty="0" err="1"/>
              <a:t>SANParks</a:t>
            </a:r>
            <a:r>
              <a:rPr lang="en-ZA" dirty="0"/>
              <a:t> will maintain fences on their land</a:t>
            </a:r>
          </a:p>
          <a:p>
            <a:pPr fontAlgn="auto">
              <a:spcAft>
                <a:spcPts val="0"/>
              </a:spcAft>
              <a:buFont typeface="Arial"/>
              <a:buChar char="•"/>
              <a:defRPr/>
            </a:pPr>
            <a:r>
              <a:rPr lang="en-ZA" dirty="0"/>
              <a:t>In some areas of private land – communities will need to maintain fence</a:t>
            </a:r>
          </a:p>
          <a:p>
            <a:pPr fontAlgn="auto">
              <a:spcAft>
                <a:spcPts val="0"/>
              </a:spcAft>
              <a:buFont typeface="Arial"/>
              <a:buChar char="•"/>
              <a:defRPr/>
            </a:pPr>
            <a:r>
              <a:rPr lang="en-ZA" dirty="0"/>
              <a:t>Areas, where the fences will be easy to install and environmental approvals are not needed, have been prioritised </a:t>
            </a:r>
          </a:p>
          <a:p>
            <a:pPr fontAlgn="auto">
              <a:spcAft>
                <a:spcPts val="0"/>
              </a:spcAft>
              <a:buFont typeface="Arial"/>
              <a:buChar char="•"/>
              <a:defRPr/>
            </a:pPr>
            <a:r>
              <a:rPr lang="en-ZA" dirty="0"/>
              <a:t>We can commence with the installation as soon as the communities agree</a:t>
            </a:r>
          </a:p>
          <a:p>
            <a:pPr fontAlgn="auto">
              <a:spcAft>
                <a:spcPts val="0"/>
              </a:spcAft>
              <a:buFont typeface="Arial"/>
              <a:buChar char="•"/>
              <a:defRPr/>
            </a:pPr>
            <a:endParaRPr lang="en-ZA" dirty="0"/>
          </a:p>
          <a:p>
            <a:pPr fontAlgn="auto">
              <a:spcAft>
                <a:spcPts val="0"/>
              </a:spcAft>
              <a:buFont typeface="Wingdings" panose="05000000000000000000" pitchFamily="2" charset="2"/>
              <a:buChar char="Ø"/>
              <a:defRPr/>
            </a:pPr>
            <a:r>
              <a:rPr lang="en-ZA" b="1" dirty="0"/>
              <a:t>Progress</a:t>
            </a:r>
          </a:p>
          <a:p>
            <a:pPr fontAlgn="auto">
              <a:spcAft>
                <a:spcPts val="0"/>
              </a:spcAft>
              <a:defRPr/>
            </a:pPr>
            <a:r>
              <a:rPr lang="en-ZA" dirty="0"/>
              <a:t>Initial fences will focus on </a:t>
            </a:r>
            <a:r>
              <a:rPr lang="en-ZA" dirty="0" err="1"/>
              <a:t>SANParks</a:t>
            </a:r>
            <a:r>
              <a:rPr lang="en-ZA" dirty="0"/>
              <a:t> land located in Scarborough, Simon’s Town and Constantia</a:t>
            </a:r>
          </a:p>
          <a:p>
            <a:pPr fontAlgn="auto">
              <a:spcAft>
                <a:spcPts val="0"/>
              </a:spcAft>
              <a:defRPr/>
            </a:pPr>
            <a:r>
              <a:rPr lang="en-ZA" dirty="0" err="1"/>
              <a:t>SANparks</a:t>
            </a:r>
            <a:r>
              <a:rPr lang="en-ZA" dirty="0"/>
              <a:t> and the City have walked fence lines, and busy drawing up </a:t>
            </a:r>
            <a:r>
              <a:rPr lang="en-ZA" dirty="0" err="1"/>
              <a:t>MoAs</a:t>
            </a:r>
            <a:endParaRPr lang="en-ZA" dirty="0"/>
          </a:p>
        </p:txBody>
      </p:sp>
      <p:sp>
        <p:nvSpPr>
          <p:cNvPr id="4" name="Content Placeholder 3"/>
          <p:cNvSpPr>
            <a:spLocks noGrp="1"/>
          </p:cNvSpPr>
          <p:nvPr>
            <p:ph sz="half" idx="2"/>
          </p:nvPr>
        </p:nvSpPr>
        <p:spPr>
          <a:xfrm>
            <a:off x="4648200" y="1198880"/>
            <a:ext cx="4038600" cy="4670108"/>
          </a:xfrm>
        </p:spPr>
        <p:txBody>
          <a:bodyPr rtlCol="0">
            <a:normAutofit fontScale="85000" lnSpcReduction="20000"/>
          </a:bodyPr>
          <a:lstStyle/>
          <a:p>
            <a:pPr marL="0" indent="0" fontAlgn="auto">
              <a:spcAft>
                <a:spcPts val="0"/>
              </a:spcAft>
              <a:buFont typeface="Arial"/>
              <a:buNone/>
              <a:defRPr/>
            </a:pPr>
            <a:endParaRPr lang="en-ZA" dirty="0"/>
          </a:p>
          <a:p>
            <a:pPr fontAlgn="auto">
              <a:spcAft>
                <a:spcPts val="0"/>
              </a:spcAft>
              <a:buFont typeface="Wingdings" panose="05000000000000000000" pitchFamily="2" charset="2"/>
              <a:buChar char="Ø"/>
              <a:defRPr/>
            </a:pPr>
            <a:r>
              <a:rPr lang="en-ZA" b="1" dirty="0"/>
              <a:t>Community Involvement</a:t>
            </a:r>
          </a:p>
          <a:p>
            <a:pPr fontAlgn="auto">
              <a:spcAft>
                <a:spcPts val="0"/>
              </a:spcAft>
              <a:tabLst>
                <a:tab pos="363538" algn="l"/>
              </a:tabLst>
              <a:defRPr/>
            </a:pPr>
            <a:r>
              <a:rPr lang="en-ZA" b="1" dirty="0"/>
              <a:t>	</a:t>
            </a:r>
            <a:r>
              <a:rPr lang="en-ZA" dirty="0"/>
              <a:t>Liaison with communities as to location and erection of fences</a:t>
            </a:r>
          </a:p>
          <a:p>
            <a:pPr fontAlgn="auto">
              <a:spcAft>
                <a:spcPts val="0"/>
              </a:spcAft>
              <a:buFont typeface="Wingdings" panose="05000000000000000000" pitchFamily="2" charset="2"/>
              <a:buChar char="Ø"/>
              <a:defRPr/>
            </a:pPr>
            <a:endParaRPr lang="en-ZA" b="1" dirty="0"/>
          </a:p>
          <a:p>
            <a:pPr fontAlgn="auto">
              <a:spcAft>
                <a:spcPts val="0"/>
              </a:spcAft>
              <a:buFont typeface="Wingdings" panose="05000000000000000000" pitchFamily="2" charset="2"/>
              <a:buChar char="Ø"/>
              <a:defRPr/>
            </a:pPr>
            <a:r>
              <a:rPr lang="en-ZA" b="1" dirty="0"/>
              <a:t>Fence Monitors</a:t>
            </a:r>
          </a:p>
          <a:p>
            <a:pPr fontAlgn="auto">
              <a:spcAft>
                <a:spcPts val="0"/>
              </a:spcAft>
              <a:defRPr/>
            </a:pPr>
            <a:r>
              <a:rPr lang="en-ZA" dirty="0"/>
              <a:t>Fence and open ends will have to be monitored for the fence to be effective</a:t>
            </a:r>
          </a:p>
          <a:p>
            <a:pPr fontAlgn="auto">
              <a:spcAft>
                <a:spcPts val="0"/>
              </a:spcAft>
              <a:defRPr/>
            </a:pPr>
            <a:r>
              <a:rPr lang="en-ZA" dirty="0"/>
              <a:t>The Urban Baboon Programme (NCC contract) ends on 31 December 2024</a:t>
            </a:r>
          </a:p>
          <a:p>
            <a:pPr fontAlgn="auto">
              <a:spcAft>
                <a:spcPts val="0"/>
              </a:spcAft>
              <a:defRPr/>
            </a:pPr>
            <a:r>
              <a:rPr lang="en-ZA" dirty="0"/>
              <a:t>Thus, monitors will have to be funded by communities</a:t>
            </a:r>
          </a:p>
          <a:p>
            <a:pPr fontAlgn="auto">
              <a:spcAft>
                <a:spcPts val="0"/>
              </a:spcAft>
              <a:defRPr/>
            </a:pPr>
            <a:r>
              <a:rPr lang="en-ZA" dirty="0"/>
              <a:t>Once fence is installed, only then will it be certain how many monitors are needed</a:t>
            </a:r>
          </a:p>
          <a:p>
            <a:pPr fontAlgn="auto">
              <a:spcAft>
                <a:spcPts val="0"/>
              </a:spcAft>
              <a:defRPr/>
            </a:pPr>
            <a:endParaRPr lang="en-ZA" dirty="0"/>
          </a:p>
          <a:p>
            <a:pPr fontAlgn="auto">
              <a:spcAft>
                <a:spcPts val="0"/>
              </a:spcAft>
              <a:buFont typeface="Wingdings" panose="05000000000000000000" pitchFamily="2" charset="2"/>
              <a:buChar char="Ø"/>
              <a:defRPr/>
            </a:pPr>
            <a:r>
              <a:rPr lang="en-ZA" b="1" dirty="0"/>
              <a:t>Constraints</a:t>
            </a:r>
          </a:p>
          <a:p>
            <a:pPr fontAlgn="auto">
              <a:spcAft>
                <a:spcPts val="0"/>
              </a:spcAft>
              <a:defRPr/>
            </a:pPr>
            <a:r>
              <a:rPr lang="en-ZA" dirty="0"/>
              <a:t>Terrain</a:t>
            </a:r>
          </a:p>
          <a:p>
            <a:pPr fontAlgn="auto">
              <a:spcAft>
                <a:spcPts val="0"/>
              </a:spcAft>
              <a:defRPr/>
            </a:pPr>
            <a:r>
              <a:rPr lang="en-ZA" dirty="0"/>
              <a:t>Some communities may oppose fences</a:t>
            </a:r>
          </a:p>
          <a:p>
            <a:pPr fontAlgn="auto">
              <a:spcAft>
                <a:spcPts val="0"/>
              </a:spcAft>
              <a:defRPr/>
            </a:pPr>
            <a:r>
              <a:rPr lang="en-ZA" dirty="0"/>
              <a:t>Environmental authorisations</a:t>
            </a:r>
          </a:p>
          <a:p>
            <a:pPr fontAlgn="auto">
              <a:spcAft>
                <a:spcPts val="0"/>
              </a:spcAft>
              <a:buFont typeface="Arial"/>
              <a:buChar char="•"/>
              <a:defRPr/>
            </a:pPr>
            <a:r>
              <a:rPr lang="en-ZA" dirty="0"/>
              <a:t>Procurement </a:t>
            </a:r>
          </a:p>
          <a:p>
            <a:pPr fontAlgn="auto">
              <a:spcAft>
                <a:spcPts val="0"/>
              </a:spcAft>
              <a:buFont typeface="Arial"/>
              <a:buChar char="•"/>
              <a:defRPr/>
            </a:pPr>
            <a:r>
              <a:rPr lang="en-ZA" dirty="0"/>
              <a:t>Administrative process (</a:t>
            </a:r>
            <a:r>
              <a:rPr lang="en-ZA" dirty="0" err="1"/>
              <a:t>MoAs</a:t>
            </a:r>
            <a:r>
              <a:rPr lang="en-ZA" dirty="0"/>
              <a:t>)</a:t>
            </a:r>
          </a:p>
          <a:p>
            <a:pPr fontAlgn="auto">
              <a:spcAft>
                <a:spcPts val="0"/>
              </a:spcAft>
              <a:buFont typeface="Arial"/>
              <a:buChar char="•"/>
              <a:defRPr/>
            </a:pPr>
            <a:endParaRPr lang="en-ZA" dirty="0"/>
          </a:p>
        </p:txBody>
      </p:sp>
      <p:sp>
        <p:nvSpPr>
          <p:cNvPr id="33797"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C92CF4-ADFE-4158-A56C-E506A1744E64}" type="slidenum">
              <a:rPr lang="en-ZA" altLang="en-US">
                <a:latin typeface="Century Gothic" panose="020B0502020202020204" pitchFamily="34" charset="0"/>
              </a:rPr>
              <a:pPr fontAlgn="base">
                <a:spcBef>
                  <a:spcPct val="0"/>
                </a:spcBef>
                <a:spcAft>
                  <a:spcPct val="0"/>
                </a:spcAft>
              </a:pPr>
              <a:t>17</a:t>
            </a:fld>
            <a:endParaRPr lang="en-ZA" altLang="en-US">
              <a:latin typeface="Century Gothic" panose="020B0502020202020204" pitchFamily="34" charset="0"/>
            </a:endParaRPr>
          </a:p>
        </p:txBody>
      </p:sp>
      <p:pic>
        <p:nvPicPr>
          <p:cNvPr id="3379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5413" y="5703888"/>
            <a:ext cx="7127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6203" y="6084888"/>
            <a:ext cx="2332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685800" y="2130425"/>
            <a:ext cx="7772400" cy="1470025"/>
          </a:xfrm>
        </p:spPr>
        <p:txBody>
          <a:bodyPr/>
          <a:lstStyle/>
          <a:p>
            <a:pPr algn="ctr"/>
            <a:r>
              <a:rPr lang="en-ZA" altLang="en-US"/>
              <a:t>WASTE MANAGEMENT</a:t>
            </a:r>
          </a:p>
        </p:txBody>
      </p:sp>
      <p:sp>
        <p:nvSpPr>
          <p:cNvPr id="34819" name="Subtitle 2"/>
          <p:cNvSpPr>
            <a:spLocks noGrp="1"/>
          </p:cNvSpPr>
          <p:nvPr>
            <p:ph type="subTitle" idx="1"/>
          </p:nvPr>
        </p:nvSpPr>
        <p:spPr/>
        <p:txBody>
          <a:bodyPr/>
          <a:lstStyle/>
          <a:p>
            <a:pPr algn="r"/>
            <a:endParaRPr lang="en-ZA" altLang="en-US" dirty="0"/>
          </a:p>
        </p:txBody>
      </p:sp>
      <p:pic>
        <p:nvPicPr>
          <p:cNvPr id="348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0665" y="5417185"/>
            <a:ext cx="8699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5920423"/>
            <a:ext cx="254793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a:xfrm>
            <a:off x="457200" y="274638"/>
            <a:ext cx="8229600" cy="693737"/>
          </a:xfrm>
        </p:spPr>
        <p:txBody>
          <a:bodyPr/>
          <a:lstStyle/>
          <a:p>
            <a:r>
              <a:rPr lang="en-ZA" altLang="en-US"/>
              <a:t>LOCKABLE BINS</a:t>
            </a:r>
          </a:p>
        </p:txBody>
      </p:sp>
      <p:sp>
        <p:nvSpPr>
          <p:cNvPr id="5" name="Content Placeholder 4"/>
          <p:cNvSpPr>
            <a:spLocks noGrp="1"/>
          </p:cNvSpPr>
          <p:nvPr>
            <p:ph idx="1"/>
          </p:nvPr>
        </p:nvSpPr>
        <p:spPr>
          <a:xfrm>
            <a:off x="357188" y="1176497"/>
            <a:ext cx="8329612" cy="4786153"/>
          </a:xfrm>
        </p:spPr>
        <p:txBody>
          <a:bodyPr rtlCol="0">
            <a:normAutofit/>
          </a:bodyPr>
          <a:lstStyle/>
          <a:p>
            <a:pPr fontAlgn="auto">
              <a:spcAft>
                <a:spcPts val="0"/>
              </a:spcAft>
              <a:buFont typeface="Wingdings" panose="05000000000000000000" pitchFamily="2" charset="2"/>
              <a:buChar char="§"/>
              <a:defRPr/>
            </a:pPr>
            <a:r>
              <a:rPr lang="en-ZA" sz="2000" b="1" u="sng" dirty="0"/>
              <a:t>Wildlife Locking Device</a:t>
            </a:r>
          </a:p>
          <a:p>
            <a:pPr fontAlgn="auto">
              <a:spcAft>
                <a:spcPts val="0"/>
              </a:spcAft>
              <a:defRPr/>
            </a:pPr>
            <a:r>
              <a:rPr lang="en-ZA" sz="2000" dirty="0"/>
              <a:t>The double lock works better than the gravity lock</a:t>
            </a:r>
          </a:p>
          <a:p>
            <a:pPr fontAlgn="auto">
              <a:spcAft>
                <a:spcPts val="0"/>
              </a:spcAft>
              <a:defRPr/>
            </a:pPr>
            <a:r>
              <a:rPr lang="en-ZA" sz="2000" dirty="0"/>
              <a:t>New 3-year contract, 2000 locks will be fitted  with effect</a:t>
            </a:r>
          </a:p>
          <a:p>
            <a:pPr marL="0" indent="0" fontAlgn="auto">
              <a:spcAft>
                <a:spcPts val="0"/>
              </a:spcAft>
              <a:buNone/>
              <a:defRPr/>
            </a:pPr>
            <a:r>
              <a:rPr lang="en-ZA" sz="2000" dirty="0"/>
              <a:t>     from 30 April 2024</a:t>
            </a:r>
          </a:p>
          <a:p>
            <a:pPr fontAlgn="auto">
              <a:spcAft>
                <a:spcPts val="0"/>
              </a:spcAft>
              <a:defRPr/>
            </a:pPr>
            <a:r>
              <a:rPr lang="en-ZA" sz="2000" dirty="0"/>
              <a:t>Locks will be fitted to existing wheelie bins</a:t>
            </a:r>
          </a:p>
          <a:p>
            <a:pPr fontAlgn="auto">
              <a:spcAft>
                <a:spcPts val="0"/>
              </a:spcAft>
              <a:defRPr/>
            </a:pPr>
            <a:r>
              <a:rPr lang="en-ZA" sz="2000" dirty="0"/>
              <a:t>First roll-out will be in Simon’s Town, once locks are fitted</a:t>
            </a:r>
          </a:p>
          <a:p>
            <a:pPr fontAlgn="auto">
              <a:spcAft>
                <a:spcPts val="0"/>
              </a:spcAft>
              <a:defRPr/>
            </a:pPr>
            <a:r>
              <a:rPr lang="en-ZA" sz="2000" dirty="0"/>
              <a:t>Will take  a number of years to complete roll-out, </a:t>
            </a:r>
          </a:p>
          <a:p>
            <a:pPr fontAlgn="auto">
              <a:spcAft>
                <a:spcPts val="0"/>
              </a:spcAft>
              <a:defRPr/>
            </a:pPr>
            <a:r>
              <a:rPr lang="en-ZA" sz="2000" dirty="0"/>
              <a:t>Kommetjie, Scarborough, </a:t>
            </a:r>
            <a:r>
              <a:rPr lang="en-ZA" sz="2000" dirty="0" err="1"/>
              <a:t>Glencairn</a:t>
            </a:r>
            <a:r>
              <a:rPr lang="en-ZA" sz="2000" dirty="0"/>
              <a:t>, </a:t>
            </a:r>
            <a:r>
              <a:rPr lang="en-ZA" sz="2000" dirty="0" err="1"/>
              <a:t>DaGama</a:t>
            </a:r>
            <a:r>
              <a:rPr lang="en-ZA" sz="2000" dirty="0"/>
              <a:t> Park, Capri, Sunnydale to follow after Simon’s Town </a:t>
            </a:r>
          </a:p>
          <a:p>
            <a:pPr fontAlgn="auto">
              <a:spcAft>
                <a:spcPts val="0"/>
              </a:spcAft>
              <a:defRPr/>
            </a:pPr>
            <a:r>
              <a:rPr lang="en-ZA" sz="2000" dirty="0"/>
              <a:t>Lack of City funding will limit roll-out.</a:t>
            </a:r>
          </a:p>
          <a:p>
            <a:pPr fontAlgn="auto">
              <a:spcAft>
                <a:spcPts val="0"/>
              </a:spcAft>
              <a:defRPr/>
            </a:pPr>
            <a:r>
              <a:rPr lang="en-ZA" sz="2000" dirty="0"/>
              <a:t>The double lock is costly in relation to the bin itself.</a:t>
            </a:r>
          </a:p>
          <a:p>
            <a:pPr marL="0" indent="0" fontAlgn="auto">
              <a:spcAft>
                <a:spcPts val="0"/>
              </a:spcAft>
              <a:buNone/>
              <a:defRPr/>
            </a:pPr>
            <a:endParaRPr lang="en-ZA" sz="2000" dirty="0"/>
          </a:p>
          <a:p>
            <a:pPr marL="0" indent="0" fontAlgn="auto">
              <a:spcAft>
                <a:spcPts val="0"/>
              </a:spcAft>
              <a:buFont typeface="Arial"/>
              <a:buNone/>
              <a:defRPr/>
            </a:pPr>
            <a:endParaRPr lang="en-ZA" dirty="0"/>
          </a:p>
          <a:p>
            <a:pPr fontAlgn="auto">
              <a:spcAft>
                <a:spcPts val="0"/>
              </a:spcAft>
              <a:buFont typeface="Wingdings" panose="05000000000000000000" pitchFamily="2" charset="2"/>
              <a:buChar char="§"/>
              <a:defRPr/>
            </a:pPr>
            <a:endParaRPr lang="en-ZA" dirty="0"/>
          </a:p>
        </p:txBody>
      </p:sp>
      <p:sp>
        <p:nvSpPr>
          <p:cNvPr id="3584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9190C5-4F2C-4173-BAED-04D6288B4FE4}" type="slidenum">
              <a:rPr lang="en-ZA" altLang="en-US">
                <a:latin typeface="Century Gothic" panose="020B0502020202020204" pitchFamily="34" charset="0"/>
              </a:rPr>
              <a:pPr fontAlgn="base">
                <a:spcBef>
                  <a:spcPct val="0"/>
                </a:spcBef>
                <a:spcAft>
                  <a:spcPct val="0"/>
                </a:spcAft>
              </a:pPr>
              <a:t>19</a:t>
            </a:fld>
            <a:endParaRPr lang="en-ZA" altLang="en-US">
              <a:latin typeface="Century Gothic" panose="020B0502020202020204" pitchFamily="34" charset="0"/>
            </a:endParaRPr>
          </a:p>
        </p:txBody>
      </p:sp>
      <p:pic>
        <p:nvPicPr>
          <p:cNvPr id="3584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1438" y="5467350"/>
            <a:ext cx="8715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6170" y="6051232"/>
            <a:ext cx="25495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09447" y="4664075"/>
            <a:ext cx="201612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9722" y="868114"/>
            <a:ext cx="108585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404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175"/>
            <a:ext cx="9144000" cy="3430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p:cNvSpPr/>
          <p:nvPr/>
        </p:nvSpPr>
        <p:spPr>
          <a:xfrm>
            <a:off x="0" y="3441700"/>
            <a:ext cx="9144000" cy="3430588"/>
          </a:xfrm>
          <a:prstGeom prst="rect">
            <a:avLst/>
          </a:prstGeom>
          <a:solidFill>
            <a:srgbClr val="0098C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71438" y="4041775"/>
            <a:ext cx="8959850" cy="349250"/>
          </a:xfrm>
        </p:spPr>
        <p:txBody>
          <a:bodyPr rtlCol="0">
            <a:normAutofit fontScale="90000"/>
          </a:bodyPr>
          <a:lstStyle/>
          <a:p>
            <a:pPr algn="ctr" fontAlgn="auto">
              <a:spcAft>
                <a:spcPts val="0"/>
              </a:spcAft>
              <a:defRPr/>
            </a:pPr>
            <a:r>
              <a:rPr lang="en-US" dirty="0">
                <a:solidFill>
                  <a:schemeClr val="bg1"/>
                </a:solidFill>
                <a:latin typeface="Century Gothic"/>
                <a:cs typeface="Century Gothic"/>
              </a:rPr>
              <a:t>BABOON STRATEGIC MANAGEMENT PLAN</a:t>
            </a:r>
            <a:br>
              <a:rPr lang="en-US" dirty="0">
                <a:solidFill>
                  <a:schemeClr val="bg1"/>
                </a:solidFill>
                <a:latin typeface="Century Gothic"/>
                <a:cs typeface="Century Gothic"/>
              </a:rPr>
            </a:br>
            <a:br>
              <a:rPr lang="en-US" dirty="0">
                <a:solidFill>
                  <a:schemeClr val="bg1"/>
                </a:solidFill>
                <a:latin typeface="Century Gothic"/>
                <a:cs typeface="Century Gothic"/>
              </a:rPr>
            </a:br>
            <a:r>
              <a:rPr lang="en-US" dirty="0">
                <a:solidFill>
                  <a:schemeClr val="bg1"/>
                </a:solidFill>
                <a:latin typeface="Century Gothic"/>
                <a:cs typeface="Century Gothic"/>
              </a:rPr>
              <a:t>Implementation, transitioning preparations, timeframes, way forward</a:t>
            </a:r>
          </a:p>
        </p:txBody>
      </p:sp>
      <p:pic>
        <p:nvPicPr>
          <p:cNvPr id="18437" name="Picture 4" descr="CCT_Logo_Ext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762125"/>
            <a:ext cx="333692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Subtitle 11"/>
          <p:cNvSpPr>
            <a:spLocks noGrp="1"/>
          </p:cNvSpPr>
          <p:nvPr>
            <p:ph type="subTitle" idx="1"/>
          </p:nvPr>
        </p:nvSpPr>
        <p:spPr>
          <a:xfrm>
            <a:off x="1489075" y="4530725"/>
            <a:ext cx="7086600" cy="1095375"/>
          </a:xfrm>
        </p:spPr>
        <p:txBody>
          <a:bodyPr/>
          <a:lstStyle/>
          <a:p>
            <a:pPr algn="ctr"/>
            <a:r>
              <a:rPr lang="en-ZA" altLang="en-US"/>
              <a:t>CPBMJTT: SANParks, CapeNature, City of Cape Town</a:t>
            </a:r>
          </a:p>
        </p:txBody>
      </p:sp>
      <p:sp>
        <p:nvSpPr>
          <p:cNvPr id="184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AA17B64-C87E-43BC-9435-3C26CE9ACE62}" type="slidenum">
              <a:rPr lang="en-US" altLang="en-US">
                <a:latin typeface="Century Gothic" panose="020B0502020202020204" pitchFamily="34" charset="0"/>
              </a:rPr>
              <a:pPr fontAlgn="base">
                <a:spcBef>
                  <a:spcPct val="0"/>
                </a:spcBef>
                <a:spcAft>
                  <a:spcPct val="0"/>
                </a:spcAft>
              </a:pPr>
              <a:t>2</a:t>
            </a:fld>
            <a:endParaRPr lang="en-US" altLang="en-US">
              <a:latin typeface="Century Gothic" panose="020B0502020202020204" pitchFamily="34" charset="0"/>
            </a:endParaRPr>
          </a:p>
        </p:txBody>
      </p:sp>
      <p:pic>
        <p:nvPicPr>
          <p:cNvPr id="1844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082675"/>
            <a:ext cx="1584325"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3438" y="2016125"/>
            <a:ext cx="254793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685800" y="2130425"/>
            <a:ext cx="7772400" cy="1470025"/>
          </a:xfrm>
        </p:spPr>
        <p:txBody>
          <a:bodyPr/>
          <a:lstStyle/>
          <a:p>
            <a:pPr algn="ctr"/>
            <a:r>
              <a:rPr lang="en-ZA" altLang="en-US"/>
              <a:t>THE WAY FORWARD</a:t>
            </a:r>
          </a:p>
        </p:txBody>
      </p:sp>
      <p:sp>
        <p:nvSpPr>
          <p:cNvPr id="36867" name="Subtitle 2"/>
          <p:cNvSpPr>
            <a:spLocks noGrp="1"/>
          </p:cNvSpPr>
          <p:nvPr>
            <p:ph type="subTitle" idx="1"/>
          </p:nvPr>
        </p:nvSpPr>
        <p:spPr/>
        <p:txBody>
          <a:bodyPr/>
          <a:lstStyle/>
          <a:p>
            <a:pPr algn="r"/>
            <a:endParaRPr lang="en-ZA" altLang="en-US"/>
          </a:p>
        </p:txBody>
      </p:sp>
      <p:pic>
        <p:nvPicPr>
          <p:cNvPr id="2" name="Picture 1"/>
          <p:cNvPicPr>
            <a:picLocks noChangeAspect="1"/>
          </p:cNvPicPr>
          <p:nvPr/>
        </p:nvPicPr>
        <p:blipFill>
          <a:blip r:embed="rId2"/>
          <a:stretch>
            <a:fillRect/>
          </a:stretch>
        </p:blipFill>
        <p:spPr>
          <a:xfrm>
            <a:off x="3973538" y="5434530"/>
            <a:ext cx="871804" cy="1231499"/>
          </a:xfrm>
          <a:prstGeom prst="rect">
            <a:avLst/>
          </a:prstGeom>
        </p:spPr>
      </p:pic>
      <p:pic>
        <p:nvPicPr>
          <p:cNvPr id="3" name="Picture 2"/>
          <p:cNvPicPr>
            <a:picLocks noChangeAspect="1"/>
          </p:cNvPicPr>
          <p:nvPr/>
        </p:nvPicPr>
        <p:blipFill>
          <a:blip r:embed="rId3"/>
          <a:stretch>
            <a:fillRect/>
          </a:stretch>
        </p:blipFill>
        <p:spPr>
          <a:xfrm>
            <a:off x="6061345" y="5817105"/>
            <a:ext cx="2548349" cy="67061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a:xfrm>
            <a:off x="457200" y="274638"/>
            <a:ext cx="8229600" cy="693737"/>
          </a:xfrm>
        </p:spPr>
        <p:txBody>
          <a:bodyPr/>
          <a:lstStyle/>
          <a:p>
            <a:r>
              <a:rPr lang="en-ZA" altLang="en-US" dirty="0"/>
              <a:t>Next steps (1 of 2)</a:t>
            </a:r>
          </a:p>
        </p:txBody>
      </p:sp>
      <p:sp>
        <p:nvSpPr>
          <p:cNvPr id="37891" name="Content Placeholder 4"/>
          <p:cNvSpPr>
            <a:spLocks noGrp="1"/>
          </p:cNvSpPr>
          <p:nvPr>
            <p:ph idx="1"/>
          </p:nvPr>
        </p:nvSpPr>
        <p:spPr>
          <a:xfrm>
            <a:off x="457200" y="1076961"/>
            <a:ext cx="8229600" cy="4792028"/>
          </a:xfrm>
        </p:spPr>
        <p:txBody>
          <a:bodyPr/>
          <a:lstStyle/>
          <a:p>
            <a:r>
              <a:rPr lang="en-ZA" altLang="en-US" sz="1400" dirty="0"/>
              <a:t>This meeting is being recorded, and the recording and presentation will be available on the three authorities’ websites later this week</a:t>
            </a:r>
          </a:p>
          <a:p>
            <a:r>
              <a:rPr lang="en-ZA" altLang="en-US" sz="1400" dirty="0"/>
              <a:t>We are taking note of attendees’ questions and will use this in preparing for our individual meetings with affected communities, stakeholders, NGOs, etc.</a:t>
            </a:r>
          </a:p>
          <a:p>
            <a:r>
              <a:rPr lang="en-ZA" altLang="en-US" sz="1400" dirty="0"/>
              <a:t>Meetings with affected communities – to be concluded by May/June 2024, JTT will circulate a programme of meetings, dates and times; will be hosted online as it will be easier and more convenient to arrange and attend, can accommodate unlimited number of people as opposed to a physical venue</a:t>
            </a:r>
          </a:p>
          <a:p>
            <a:r>
              <a:rPr lang="en-ZA" altLang="en-US" sz="1400" dirty="0"/>
              <a:t>At these meetings communities and the JTT will collaborate on proposed solutions specific to the area (what the authorities can do/fund; what we cannot do/fund, for example)</a:t>
            </a:r>
          </a:p>
          <a:p>
            <a:r>
              <a:rPr lang="en-ZA" altLang="en-US" sz="1400" dirty="0"/>
              <a:t>How to prepare: It is advisable that communities meet and discuss their current needs, concerns, and possible solutions in advance, before they meet with the JTT </a:t>
            </a:r>
          </a:p>
          <a:p>
            <a:r>
              <a:rPr lang="en-ZA" altLang="en-US" sz="1400" dirty="0"/>
              <a:t>Communities are also advised to discuss whom they would nominate to present them on the BAG – two representatives are recommended</a:t>
            </a:r>
          </a:p>
          <a:p>
            <a:r>
              <a:rPr lang="en-ZA" altLang="en-US" sz="1400" dirty="0"/>
              <a:t>The BAG, once established, will advise the JTT on communities’ specific needs and concerns</a:t>
            </a:r>
          </a:p>
          <a:p>
            <a:r>
              <a:rPr lang="en-ZA" altLang="en-US" sz="1400" dirty="0"/>
              <a:t>The BAG will inform their respective communities of the JTT’s decisions, interventions, and distribute any relevant information as/when needed</a:t>
            </a:r>
          </a:p>
        </p:txBody>
      </p:sp>
      <p:sp>
        <p:nvSpPr>
          <p:cNvPr id="3789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C9637B-2618-4F39-B0EC-782B1225CA05}" type="slidenum">
              <a:rPr lang="en-ZA" altLang="en-US">
                <a:latin typeface="Century Gothic" panose="020B0502020202020204" pitchFamily="34" charset="0"/>
              </a:rPr>
              <a:pPr fontAlgn="base">
                <a:spcBef>
                  <a:spcPct val="0"/>
                </a:spcBef>
                <a:spcAft>
                  <a:spcPct val="0"/>
                </a:spcAft>
              </a:pPr>
              <a:t>21</a:t>
            </a:fld>
            <a:endParaRPr lang="en-ZA" altLang="en-US">
              <a:latin typeface="Century Gothic" panose="020B0502020202020204" pitchFamily="34" charset="0"/>
            </a:endParaRPr>
          </a:p>
        </p:txBody>
      </p:sp>
      <p:pic>
        <p:nvPicPr>
          <p:cNvPr id="3789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3038" y="5626100"/>
            <a:ext cx="8715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9075" y="6061075"/>
            <a:ext cx="25495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Next steps (2 of 2)</a:t>
            </a:r>
          </a:p>
        </p:txBody>
      </p:sp>
      <p:sp>
        <p:nvSpPr>
          <p:cNvPr id="3" name="Content Placeholder 2"/>
          <p:cNvSpPr>
            <a:spLocks noGrp="1"/>
          </p:cNvSpPr>
          <p:nvPr>
            <p:ph idx="1"/>
          </p:nvPr>
        </p:nvSpPr>
        <p:spPr/>
        <p:txBody>
          <a:bodyPr/>
          <a:lstStyle/>
          <a:p>
            <a:r>
              <a:rPr lang="en-ZA" altLang="en-US" dirty="0"/>
              <a:t>Meetings with stakeholders, NGOs, interested and affected parties – concluded by May/June 2024 </a:t>
            </a:r>
          </a:p>
          <a:p>
            <a:r>
              <a:rPr lang="en-ZA" altLang="en-US" dirty="0"/>
              <a:t>Call for nominations for the BAG – mid-April 2024</a:t>
            </a:r>
          </a:p>
          <a:p>
            <a:r>
              <a:rPr lang="en-ZA" altLang="en-US" dirty="0"/>
              <a:t>BAG to be constituted by 1 June 2024 with inaugural meeting</a:t>
            </a:r>
          </a:p>
          <a:p>
            <a:r>
              <a:rPr lang="en-ZA" altLang="en-US" dirty="0"/>
              <a:t>Devising area-based solutions in cooperation with affected communities – ongoing </a:t>
            </a:r>
          </a:p>
          <a:p>
            <a:r>
              <a:rPr lang="en-ZA" altLang="en-US" dirty="0"/>
              <a:t>Formalising affected communities’ response to baboon challenge – to be concluded by 30 October 2024</a:t>
            </a:r>
          </a:p>
          <a:p>
            <a:r>
              <a:rPr lang="en-ZA" altLang="en-US" dirty="0"/>
              <a:t>Guidance to communities in terms of how to fund possible solutions beyond those that will not be funded by the three authorities, amongst which baboon rangers/monitors – ongoing </a:t>
            </a:r>
          </a:p>
          <a:p>
            <a:endParaRPr lang="en-ZA" dirty="0"/>
          </a:p>
        </p:txBody>
      </p:sp>
      <p:sp>
        <p:nvSpPr>
          <p:cNvPr id="4" name="Slide Number Placeholder 3"/>
          <p:cNvSpPr>
            <a:spLocks noGrp="1"/>
          </p:cNvSpPr>
          <p:nvPr>
            <p:ph type="sldNum" sz="quarter" idx="10"/>
          </p:nvPr>
        </p:nvSpPr>
        <p:spPr/>
        <p:txBody>
          <a:bodyPr/>
          <a:lstStyle/>
          <a:p>
            <a:pPr>
              <a:defRPr/>
            </a:pPr>
            <a:fld id="{4D4C187C-13C4-48CB-9CA6-58C18B5D08A9}" type="slidenum">
              <a:rPr lang="en-ZA" smtClean="0"/>
              <a:pPr>
                <a:defRPr/>
              </a:pPr>
              <a:t>22</a:t>
            </a:fld>
            <a:endParaRPr lang="en-ZA"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2"/>
          <a:stretch>
            <a:fillRect/>
          </a:stretch>
        </p:blipFill>
        <p:spPr>
          <a:xfrm>
            <a:off x="3846513" y="5467751"/>
            <a:ext cx="871804" cy="1231499"/>
          </a:xfrm>
          <a:prstGeom prst="rect">
            <a:avLst/>
          </a:prstGeom>
        </p:spPr>
      </p:pic>
      <p:pic>
        <p:nvPicPr>
          <p:cNvPr id="7" name="Picture 6"/>
          <p:cNvPicPr>
            <a:picLocks noChangeAspect="1"/>
          </p:cNvPicPr>
          <p:nvPr/>
        </p:nvPicPr>
        <p:blipFill>
          <a:blip r:embed="rId3"/>
          <a:stretch>
            <a:fillRect/>
          </a:stretch>
        </p:blipFill>
        <p:spPr>
          <a:xfrm>
            <a:off x="6138451" y="6028632"/>
            <a:ext cx="2548349" cy="670618"/>
          </a:xfrm>
          <a:prstGeom prst="rect">
            <a:avLst/>
          </a:prstGeom>
        </p:spPr>
      </p:pic>
    </p:spTree>
    <p:extLst>
      <p:ext uri="{BB962C8B-B14F-4D97-AF65-F5344CB8AC3E}">
        <p14:creationId xmlns:p14="http://schemas.microsoft.com/office/powerpoint/2010/main" val="1743518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457200" y="274638"/>
            <a:ext cx="8229600" cy="693737"/>
          </a:xfrm>
        </p:spPr>
        <p:txBody>
          <a:bodyPr/>
          <a:lstStyle/>
          <a:p>
            <a:r>
              <a:rPr lang="en-ZA" altLang="en-US" dirty="0"/>
              <a:t>What we know (1 of 2)	</a:t>
            </a:r>
          </a:p>
        </p:txBody>
      </p:sp>
      <p:sp>
        <p:nvSpPr>
          <p:cNvPr id="5" name="Content Placeholder 4"/>
          <p:cNvSpPr>
            <a:spLocks noGrp="1"/>
          </p:cNvSpPr>
          <p:nvPr>
            <p:ph idx="1"/>
          </p:nvPr>
        </p:nvSpPr>
        <p:spPr/>
        <p:txBody>
          <a:bodyPr rtlCol="0">
            <a:normAutofit fontScale="92500" lnSpcReduction="20000"/>
          </a:bodyPr>
          <a:lstStyle/>
          <a:p>
            <a:pPr fontAlgn="auto">
              <a:spcAft>
                <a:spcPts val="0"/>
              </a:spcAft>
              <a:defRPr/>
            </a:pPr>
            <a:r>
              <a:rPr lang="en-ZA" sz="2000" dirty="0"/>
              <a:t>The sustainable management of baboons is a shared responsibility between the three authorities and communities</a:t>
            </a:r>
          </a:p>
          <a:p>
            <a:pPr fontAlgn="auto">
              <a:spcAft>
                <a:spcPts val="0"/>
              </a:spcAft>
              <a:defRPr/>
            </a:pPr>
            <a:r>
              <a:rPr lang="en-ZA" sz="2000" dirty="0"/>
              <a:t>There is a lot we can implement now, and the sooner we agree on these, the sooner we can get going</a:t>
            </a:r>
          </a:p>
          <a:p>
            <a:pPr fontAlgn="auto">
              <a:spcAft>
                <a:spcPts val="0"/>
              </a:spcAft>
              <a:defRPr/>
            </a:pPr>
            <a:r>
              <a:rPr lang="en-ZA" sz="2000" dirty="0"/>
              <a:t>Budget is available to start installing fences in areas where no environmental approvals are needed</a:t>
            </a:r>
          </a:p>
          <a:p>
            <a:pPr fontAlgn="auto">
              <a:spcAft>
                <a:spcPts val="0"/>
              </a:spcAft>
              <a:defRPr/>
            </a:pPr>
            <a:r>
              <a:rPr lang="en-ZA" sz="2000" dirty="0" err="1"/>
              <a:t>SANParks</a:t>
            </a:r>
            <a:r>
              <a:rPr lang="en-ZA" sz="2000" dirty="0"/>
              <a:t> will install and maintain the fences on their land</a:t>
            </a:r>
          </a:p>
          <a:p>
            <a:pPr fontAlgn="auto">
              <a:spcAft>
                <a:spcPts val="0"/>
              </a:spcAft>
              <a:defRPr/>
            </a:pPr>
            <a:r>
              <a:rPr lang="en-ZA" sz="2000" dirty="0"/>
              <a:t>The City has funding to install fences in some areas</a:t>
            </a:r>
          </a:p>
          <a:p>
            <a:pPr fontAlgn="auto">
              <a:spcAft>
                <a:spcPts val="0"/>
              </a:spcAft>
              <a:defRPr/>
            </a:pPr>
            <a:r>
              <a:rPr lang="en-ZA" sz="2000" dirty="0"/>
              <a:t>Fences need to be monitored to ensure efficiency</a:t>
            </a:r>
          </a:p>
          <a:p>
            <a:pPr fontAlgn="auto">
              <a:spcAft>
                <a:spcPts val="0"/>
              </a:spcAft>
              <a:defRPr/>
            </a:pPr>
            <a:r>
              <a:rPr lang="en-ZA" sz="2000" dirty="0"/>
              <a:t>Lockable bins will be available to Simon’s Town community by 30 April 2024</a:t>
            </a:r>
          </a:p>
          <a:p>
            <a:pPr fontAlgn="auto">
              <a:spcAft>
                <a:spcPts val="0"/>
              </a:spcAft>
              <a:defRPr/>
            </a:pPr>
            <a:r>
              <a:rPr lang="en-ZA" sz="2000" dirty="0"/>
              <a:t>We need to bring the baboon population in line with the natural area’s carrying capacity</a:t>
            </a:r>
          </a:p>
          <a:p>
            <a:pPr fontAlgn="auto">
              <a:spcAft>
                <a:spcPts val="0"/>
              </a:spcAft>
              <a:defRPr/>
            </a:pPr>
            <a:r>
              <a:rPr lang="en-ZA" sz="2000" dirty="0"/>
              <a:t>CT2 will be relocated to an area outside of the Cape Peninsula</a:t>
            </a:r>
          </a:p>
          <a:p>
            <a:pPr fontAlgn="auto">
              <a:spcAft>
                <a:spcPts val="0"/>
              </a:spcAft>
              <a:defRPr/>
            </a:pPr>
            <a:r>
              <a:rPr lang="en-ZA" sz="2000" dirty="0"/>
              <a:t>Seaforth will be relocated to a natural area within the Cape Peninsula</a:t>
            </a:r>
          </a:p>
          <a:p>
            <a:pPr fontAlgn="auto">
              <a:spcAft>
                <a:spcPts val="0"/>
              </a:spcAft>
              <a:defRPr/>
            </a:pPr>
            <a:endParaRPr lang="en-ZA" sz="2000" dirty="0"/>
          </a:p>
          <a:p>
            <a:pPr fontAlgn="auto">
              <a:spcAft>
                <a:spcPts val="0"/>
              </a:spcAft>
              <a:defRPr/>
            </a:pPr>
            <a:endParaRPr lang="en-ZA" sz="2000" dirty="0"/>
          </a:p>
          <a:p>
            <a:pPr fontAlgn="auto">
              <a:spcAft>
                <a:spcPts val="0"/>
              </a:spcAft>
              <a:defRPr/>
            </a:pPr>
            <a:endParaRPr lang="en-ZA" sz="2000" dirty="0"/>
          </a:p>
          <a:p>
            <a:pPr fontAlgn="auto">
              <a:spcAft>
                <a:spcPts val="0"/>
              </a:spcAft>
              <a:defRPr/>
            </a:pPr>
            <a:endParaRPr lang="en-ZA" sz="2000" dirty="0"/>
          </a:p>
        </p:txBody>
      </p:sp>
      <p:sp>
        <p:nvSpPr>
          <p:cNvPr id="3891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E318DDE-FD65-47B0-83F4-EAF28DA3E86D}" type="slidenum">
              <a:rPr lang="en-ZA" altLang="en-US">
                <a:latin typeface="Century Gothic" panose="020B0502020202020204" pitchFamily="34" charset="0"/>
              </a:rPr>
              <a:pPr fontAlgn="base">
                <a:spcBef>
                  <a:spcPct val="0"/>
                </a:spcBef>
                <a:spcAft>
                  <a:spcPct val="0"/>
                </a:spcAft>
              </a:pPr>
              <a:t>23</a:t>
            </a:fld>
            <a:endParaRPr lang="en-ZA" altLang="en-US">
              <a:latin typeface="Century Gothic" panose="020B0502020202020204" pitchFamily="34" charset="0"/>
            </a:endParaRPr>
          </a:p>
        </p:txBody>
      </p:sp>
      <p:pic>
        <p:nvPicPr>
          <p:cNvPr id="3891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23678" y="5626100"/>
            <a:ext cx="8715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7275" y="5913437"/>
            <a:ext cx="25495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we know (2 of 2)</a:t>
            </a:r>
          </a:p>
        </p:txBody>
      </p:sp>
      <p:sp>
        <p:nvSpPr>
          <p:cNvPr id="3" name="Content Placeholder 2"/>
          <p:cNvSpPr>
            <a:spLocks noGrp="1"/>
          </p:cNvSpPr>
          <p:nvPr>
            <p:ph idx="1"/>
          </p:nvPr>
        </p:nvSpPr>
        <p:spPr/>
        <p:txBody>
          <a:bodyPr/>
          <a:lstStyle/>
          <a:p>
            <a:r>
              <a:rPr lang="en-ZA" dirty="0"/>
              <a:t>The JTT has tools available to act/intervene in terms of the guidelines</a:t>
            </a:r>
          </a:p>
          <a:p>
            <a:r>
              <a:rPr lang="en-ZA" dirty="0"/>
              <a:t>These guidelines have been developed over years, in collaboration with scientists and experts in the field</a:t>
            </a:r>
          </a:p>
          <a:p>
            <a:r>
              <a:rPr lang="en-ZA" dirty="0"/>
              <a:t>All areas frequented by raiding males and dispersing males – case histories are used to recommend interventions in terms of the guidelines and these will be implemented with immediate effect, once the JTT has made a decision</a:t>
            </a:r>
          </a:p>
          <a:p>
            <a:r>
              <a:rPr lang="en-ZA" dirty="0"/>
              <a:t>The Urban Baboon Programme (NCC’s contract) ends on 31 December 2024, thus, thereafter the authorities will no longer fund baboon rangers</a:t>
            </a:r>
          </a:p>
        </p:txBody>
      </p:sp>
      <p:sp>
        <p:nvSpPr>
          <p:cNvPr id="4" name="Slide Number Placeholder 3"/>
          <p:cNvSpPr>
            <a:spLocks noGrp="1"/>
          </p:cNvSpPr>
          <p:nvPr>
            <p:ph type="sldNum" sz="quarter" idx="10"/>
          </p:nvPr>
        </p:nvSpPr>
        <p:spPr/>
        <p:txBody>
          <a:bodyPr/>
          <a:lstStyle/>
          <a:p>
            <a:pPr>
              <a:defRPr/>
            </a:pPr>
            <a:fld id="{4D4C187C-13C4-48CB-9CA6-58C18B5D08A9}" type="slidenum">
              <a:rPr lang="en-ZA" smtClean="0"/>
              <a:pPr>
                <a:defRPr/>
              </a:pPr>
              <a:t>24</a:t>
            </a:fld>
            <a:endParaRPr lang="en-ZA"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3"/>
          <a:stretch>
            <a:fillRect/>
          </a:stretch>
        </p:blipFill>
        <p:spPr>
          <a:xfrm>
            <a:off x="4043363" y="5467751"/>
            <a:ext cx="871804" cy="1231499"/>
          </a:xfrm>
          <a:prstGeom prst="rect">
            <a:avLst/>
          </a:prstGeom>
        </p:spPr>
      </p:pic>
      <p:pic>
        <p:nvPicPr>
          <p:cNvPr id="7" name="Picture 6"/>
          <p:cNvPicPr>
            <a:picLocks noChangeAspect="1"/>
          </p:cNvPicPr>
          <p:nvPr/>
        </p:nvPicPr>
        <p:blipFill>
          <a:blip r:embed="rId4"/>
          <a:stretch>
            <a:fillRect/>
          </a:stretch>
        </p:blipFill>
        <p:spPr>
          <a:xfrm>
            <a:off x="6245268" y="6028632"/>
            <a:ext cx="2548349" cy="670618"/>
          </a:xfrm>
          <a:prstGeom prst="rect">
            <a:avLst/>
          </a:prstGeom>
        </p:spPr>
      </p:pic>
    </p:spTree>
    <p:extLst>
      <p:ext uri="{BB962C8B-B14F-4D97-AF65-F5344CB8AC3E}">
        <p14:creationId xmlns:p14="http://schemas.microsoft.com/office/powerpoint/2010/main" val="385199310"/>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t>What still needs to be determined (1 of 2)</a:t>
            </a:r>
            <a:endParaRPr lang="en-ZA" dirty="0"/>
          </a:p>
        </p:txBody>
      </p:sp>
      <p:sp>
        <p:nvSpPr>
          <p:cNvPr id="4" name="Slide Number Placeholder 3"/>
          <p:cNvSpPr>
            <a:spLocks noGrp="1"/>
          </p:cNvSpPr>
          <p:nvPr>
            <p:ph type="sldNum" sz="quarter" idx="10"/>
          </p:nvPr>
        </p:nvSpPr>
        <p:spPr/>
        <p:txBody>
          <a:bodyPr/>
          <a:lstStyle/>
          <a:p>
            <a:pPr>
              <a:defRPr/>
            </a:pPr>
            <a:fld id="{4D4C187C-13C4-48CB-9CA6-58C18B5D08A9}" type="slidenum">
              <a:rPr lang="en-ZA" smtClean="0"/>
              <a:pPr>
                <a:defRPr/>
              </a:pPr>
              <a:t>25</a:t>
            </a:fld>
            <a:endParaRPr lang="en-ZA"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3"/>
          <a:stretch>
            <a:fillRect/>
          </a:stretch>
        </p:blipFill>
        <p:spPr>
          <a:xfrm>
            <a:off x="3958273" y="5557422"/>
            <a:ext cx="871804" cy="1231499"/>
          </a:xfrm>
          <a:prstGeom prst="rect">
            <a:avLst/>
          </a:prstGeom>
        </p:spPr>
      </p:pic>
      <p:pic>
        <p:nvPicPr>
          <p:cNvPr id="7" name="Picture 6"/>
          <p:cNvPicPr>
            <a:picLocks noChangeAspect="1"/>
          </p:cNvPicPr>
          <p:nvPr/>
        </p:nvPicPr>
        <p:blipFill>
          <a:blip r:embed="rId4"/>
          <a:stretch>
            <a:fillRect/>
          </a:stretch>
        </p:blipFill>
        <p:spPr>
          <a:xfrm>
            <a:off x="6138451" y="5714971"/>
            <a:ext cx="2548349" cy="670618"/>
          </a:xfrm>
          <a:prstGeom prst="rect">
            <a:avLst/>
          </a:prstGeom>
        </p:spPr>
      </p:pic>
      <p:sp>
        <p:nvSpPr>
          <p:cNvPr id="3" name="Content Placeholder 2"/>
          <p:cNvSpPr>
            <a:spLocks noGrp="1"/>
          </p:cNvSpPr>
          <p:nvPr>
            <p:ph idx="1"/>
          </p:nvPr>
        </p:nvSpPr>
        <p:spPr>
          <a:xfrm>
            <a:off x="457200" y="1273175"/>
            <a:ext cx="8229600" cy="4994275"/>
          </a:xfrm>
        </p:spPr>
        <p:txBody>
          <a:bodyPr/>
          <a:lstStyle/>
          <a:p>
            <a:pPr fontAlgn="auto">
              <a:spcAft>
                <a:spcPts val="0"/>
              </a:spcAft>
              <a:defRPr/>
            </a:pPr>
            <a:r>
              <a:rPr lang="en-ZA" sz="1800" dirty="0"/>
              <a:t>Mechanisms for communities to organise themselves to engage with the JTT on site level solutions and interventions  </a:t>
            </a:r>
          </a:p>
          <a:p>
            <a:pPr fontAlgn="auto">
              <a:spcAft>
                <a:spcPts val="0"/>
              </a:spcAft>
              <a:defRPr/>
            </a:pPr>
            <a:r>
              <a:rPr lang="en-ZA" sz="1800" dirty="0"/>
              <a:t>Financing services/interventions such as baboon ranger/monitoring services as from 1 January 2025</a:t>
            </a:r>
            <a:endParaRPr lang="en-ZA" sz="1800" strike="sngStrike" dirty="0"/>
          </a:p>
          <a:p>
            <a:pPr fontAlgn="auto">
              <a:spcAft>
                <a:spcPts val="0"/>
              </a:spcAft>
              <a:defRPr/>
            </a:pPr>
            <a:r>
              <a:rPr lang="en-ZA" sz="1800" dirty="0"/>
              <a:t>Wildlife levy, Special Ratings Area, Central Improvement District, include it in rates bills?</a:t>
            </a:r>
          </a:p>
          <a:p>
            <a:pPr fontAlgn="auto">
              <a:spcAft>
                <a:spcPts val="0"/>
              </a:spcAft>
              <a:defRPr/>
            </a:pPr>
            <a:r>
              <a:rPr lang="en-ZA" sz="1800" dirty="0"/>
              <a:t>Funding models will take time to establish, and we will have to collaborate on solutions</a:t>
            </a:r>
          </a:p>
          <a:p>
            <a:pPr fontAlgn="auto">
              <a:spcAft>
                <a:spcPts val="0"/>
              </a:spcAft>
              <a:defRPr/>
            </a:pPr>
            <a:r>
              <a:rPr lang="en-ZA" sz="1800" dirty="0"/>
              <a:t>Compilation of case histories on raiding males, dispersing males, and splinter troops once NCC’s contract ends on 31 December 2024.</a:t>
            </a:r>
          </a:p>
          <a:p>
            <a:pPr fontAlgn="auto">
              <a:spcAft>
                <a:spcPts val="0"/>
              </a:spcAft>
              <a:defRPr/>
            </a:pPr>
            <a:r>
              <a:rPr lang="en-ZA" sz="1800" dirty="0"/>
              <a:t>Monitoring baboon troops’ movements in general, as from 1 January 2025</a:t>
            </a:r>
          </a:p>
          <a:p>
            <a:endParaRPr lang="en-ZA" sz="1800" dirty="0"/>
          </a:p>
        </p:txBody>
      </p:sp>
    </p:spTree>
    <p:extLst>
      <p:ext uri="{BB962C8B-B14F-4D97-AF65-F5344CB8AC3E}">
        <p14:creationId xmlns:p14="http://schemas.microsoft.com/office/powerpoint/2010/main" val="52539250"/>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still needs to be determined (2 of 2)</a:t>
            </a:r>
          </a:p>
        </p:txBody>
      </p:sp>
      <p:sp>
        <p:nvSpPr>
          <p:cNvPr id="3" name="Content Placeholder 2"/>
          <p:cNvSpPr>
            <a:spLocks noGrp="1"/>
          </p:cNvSpPr>
          <p:nvPr>
            <p:ph idx="1"/>
          </p:nvPr>
        </p:nvSpPr>
        <p:spPr/>
        <p:txBody>
          <a:bodyPr/>
          <a:lstStyle/>
          <a:p>
            <a:r>
              <a:rPr lang="en-ZA" dirty="0"/>
              <a:t>How many rangers/monitors will be needed to monitor a fence – the design of the fences, where they will be installed, will determine this</a:t>
            </a:r>
          </a:p>
          <a:p>
            <a:r>
              <a:rPr lang="en-ZA" dirty="0"/>
              <a:t>How many rangers/monitors will be needed to monitor areas with no fences</a:t>
            </a:r>
          </a:p>
          <a:p>
            <a:r>
              <a:rPr lang="en-ZA" dirty="0"/>
              <a:t>The cost of one ranger/one monitor per month</a:t>
            </a:r>
          </a:p>
          <a:p>
            <a:r>
              <a:rPr lang="en-ZA" dirty="0"/>
              <a:t>We acknowledge that communities who many not have fences installed by 1 January 2025 may be concerned about the withdrawal of rangers by 31 December 2024 </a:t>
            </a:r>
          </a:p>
          <a:p>
            <a:endParaRPr lang="en-ZA" dirty="0"/>
          </a:p>
          <a:p>
            <a:endParaRPr lang="en-ZA" dirty="0"/>
          </a:p>
        </p:txBody>
      </p:sp>
      <p:sp>
        <p:nvSpPr>
          <p:cNvPr id="4" name="Slide Number Placeholder 3"/>
          <p:cNvSpPr>
            <a:spLocks noGrp="1"/>
          </p:cNvSpPr>
          <p:nvPr>
            <p:ph type="sldNum" sz="quarter" idx="10"/>
          </p:nvPr>
        </p:nvSpPr>
        <p:spPr/>
        <p:txBody>
          <a:bodyPr/>
          <a:lstStyle/>
          <a:p>
            <a:pPr>
              <a:defRPr/>
            </a:pPr>
            <a:fld id="{4D4C187C-13C4-48CB-9CA6-58C18B5D08A9}" type="slidenum">
              <a:rPr lang="en-ZA" smtClean="0"/>
              <a:pPr>
                <a:defRPr/>
              </a:pPr>
              <a:t>26</a:t>
            </a:fld>
            <a:endParaRPr lang="en-ZA"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2"/>
          <a:stretch>
            <a:fillRect/>
          </a:stretch>
        </p:blipFill>
        <p:spPr>
          <a:xfrm>
            <a:off x="4043363" y="5351863"/>
            <a:ext cx="871804" cy="1231499"/>
          </a:xfrm>
          <a:prstGeom prst="rect">
            <a:avLst/>
          </a:prstGeom>
        </p:spPr>
      </p:pic>
      <p:pic>
        <p:nvPicPr>
          <p:cNvPr id="7" name="Picture 6"/>
          <p:cNvPicPr>
            <a:picLocks noChangeAspect="1"/>
          </p:cNvPicPr>
          <p:nvPr/>
        </p:nvPicPr>
        <p:blipFill>
          <a:blip r:embed="rId3"/>
          <a:stretch>
            <a:fillRect/>
          </a:stretch>
        </p:blipFill>
        <p:spPr>
          <a:xfrm>
            <a:off x="6335301" y="5790760"/>
            <a:ext cx="2548349" cy="676715"/>
          </a:xfrm>
          <a:prstGeom prst="rect">
            <a:avLst/>
          </a:prstGeom>
        </p:spPr>
      </p:pic>
    </p:spTree>
    <p:extLst>
      <p:ext uri="{BB962C8B-B14F-4D97-AF65-F5344CB8AC3E}">
        <p14:creationId xmlns:p14="http://schemas.microsoft.com/office/powerpoint/2010/main" val="632815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175"/>
            <a:ext cx="9144000" cy="3430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p:cNvSpPr/>
          <p:nvPr/>
        </p:nvSpPr>
        <p:spPr>
          <a:xfrm>
            <a:off x="0" y="3441700"/>
            <a:ext cx="9144000" cy="3430588"/>
          </a:xfrm>
          <a:prstGeom prst="rect">
            <a:avLst/>
          </a:prstGeom>
          <a:solidFill>
            <a:srgbClr val="0098C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71438" y="4041775"/>
            <a:ext cx="8959850" cy="1036638"/>
          </a:xfrm>
        </p:spPr>
        <p:txBody>
          <a:bodyPr rtlCol="0">
            <a:normAutofit fontScale="90000"/>
          </a:bodyPr>
          <a:lstStyle/>
          <a:p>
            <a:pPr algn="ctr" fontAlgn="auto">
              <a:spcAft>
                <a:spcPts val="0"/>
              </a:spcAft>
              <a:defRPr/>
            </a:pPr>
            <a:br>
              <a:rPr lang="en-US" dirty="0">
                <a:solidFill>
                  <a:schemeClr val="bg1"/>
                </a:solidFill>
                <a:latin typeface="Century Gothic"/>
                <a:cs typeface="Century Gothic"/>
              </a:rPr>
            </a:br>
            <a:br>
              <a:rPr lang="en-US" dirty="0">
                <a:solidFill>
                  <a:schemeClr val="bg1"/>
                </a:solidFill>
                <a:latin typeface="Century Gothic"/>
                <a:cs typeface="Century Gothic"/>
              </a:rPr>
            </a:br>
            <a:r>
              <a:rPr lang="en-US" dirty="0">
                <a:solidFill>
                  <a:schemeClr val="bg1"/>
                </a:solidFill>
                <a:latin typeface="Century Gothic"/>
                <a:cs typeface="Century Gothic"/>
              </a:rPr>
              <a:t>THANK YOU</a:t>
            </a:r>
          </a:p>
        </p:txBody>
      </p:sp>
      <p:pic>
        <p:nvPicPr>
          <p:cNvPr id="39941" name="Picture 4" descr="CCT_Logo_Ext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762125"/>
            <a:ext cx="333692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Subtitle 11"/>
          <p:cNvSpPr>
            <a:spLocks noGrp="1"/>
          </p:cNvSpPr>
          <p:nvPr>
            <p:ph type="subTitle" idx="1"/>
          </p:nvPr>
        </p:nvSpPr>
        <p:spPr>
          <a:xfrm>
            <a:off x="1489075" y="4530725"/>
            <a:ext cx="7086600" cy="1095375"/>
          </a:xfrm>
        </p:spPr>
        <p:txBody>
          <a:bodyPr/>
          <a:lstStyle/>
          <a:p>
            <a:pPr algn="ctr"/>
            <a:endParaRPr lang="en-ZA" altLang="en-US"/>
          </a:p>
        </p:txBody>
      </p:sp>
      <p:sp>
        <p:nvSpPr>
          <p:cNvPr id="3994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52B8EFC-6C2E-4D61-A61C-3DAC3062471D}" type="slidenum">
              <a:rPr lang="en-US" altLang="en-US">
                <a:latin typeface="Century Gothic" panose="020B0502020202020204" pitchFamily="34" charset="0"/>
              </a:rPr>
              <a:pPr fontAlgn="base">
                <a:spcBef>
                  <a:spcPct val="0"/>
                </a:spcBef>
                <a:spcAft>
                  <a:spcPct val="0"/>
                </a:spcAft>
              </a:pPr>
              <a:t>27</a:t>
            </a:fld>
            <a:endParaRPr lang="en-US" altLang="en-US">
              <a:latin typeface="Century Gothic" panose="020B0502020202020204" pitchFamily="34" charset="0"/>
            </a:endParaRPr>
          </a:p>
        </p:txBody>
      </p:sp>
      <p:pic>
        <p:nvPicPr>
          <p:cNvPr id="3994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082675"/>
            <a:ext cx="1584325"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3438" y="2016125"/>
            <a:ext cx="254793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568325" y="1074738"/>
            <a:ext cx="800735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459" name="Title 3"/>
          <p:cNvSpPr>
            <a:spLocks noGrp="1"/>
          </p:cNvSpPr>
          <p:nvPr>
            <p:ph type="title"/>
          </p:nvPr>
        </p:nvSpPr>
        <p:spPr>
          <a:xfrm>
            <a:off x="457200" y="204788"/>
            <a:ext cx="8229600" cy="693737"/>
          </a:xfrm>
        </p:spPr>
        <p:txBody>
          <a:bodyPr/>
          <a:lstStyle/>
          <a:p>
            <a:r>
              <a:rPr lang="en-ZA" altLang="en-US"/>
              <a:t>AGENDA</a:t>
            </a:r>
          </a:p>
        </p:txBody>
      </p:sp>
      <p:sp>
        <p:nvSpPr>
          <p:cNvPr id="19460" name="Content Placeholder 4"/>
          <p:cNvSpPr>
            <a:spLocks noGrp="1"/>
          </p:cNvSpPr>
          <p:nvPr>
            <p:ph idx="1"/>
          </p:nvPr>
        </p:nvSpPr>
        <p:spPr>
          <a:xfrm>
            <a:off x="457200" y="898525"/>
            <a:ext cx="8229600" cy="4402138"/>
          </a:xfrm>
        </p:spPr>
        <p:txBody>
          <a:bodyPr/>
          <a:lstStyle/>
          <a:p>
            <a:pPr marL="0" indent="0">
              <a:buFont typeface="Arial" panose="020B0604020202020204" pitchFamily="34" charset="0"/>
              <a:buNone/>
            </a:pPr>
            <a:endParaRPr lang="en-ZA" altLang="en-US"/>
          </a:p>
        </p:txBody>
      </p:sp>
      <p:sp>
        <p:nvSpPr>
          <p:cNvPr id="2" name="Footer Placeholder 1"/>
          <p:cNvSpPr>
            <a:spLocks noGrp="1"/>
          </p:cNvSpPr>
          <p:nvPr>
            <p:ph type="ftr" sz="quarter" idx="11"/>
          </p:nvPr>
        </p:nvSpPr>
        <p:spPr/>
        <p:txBody>
          <a:bodyPr/>
          <a:lstStyle/>
          <a:p>
            <a:pPr>
              <a:defRPr/>
            </a:pPr>
            <a:endParaRPr lang="en-GB" dirty="0"/>
          </a:p>
        </p:txBody>
      </p:sp>
      <p:sp>
        <p:nvSpPr>
          <p:cNvPr id="1946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38AE30-A366-45A8-BE0F-0A859B6E11DE}" type="slidenum">
              <a:rPr lang="en-ZA" altLang="en-US">
                <a:latin typeface="Century Gothic" panose="020B0502020202020204" pitchFamily="34" charset="0"/>
              </a:rPr>
              <a:pPr fontAlgn="base">
                <a:spcBef>
                  <a:spcPct val="0"/>
                </a:spcBef>
                <a:spcAft>
                  <a:spcPct val="0"/>
                </a:spcAft>
              </a:pPr>
              <a:t>3</a:t>
            </a:fld>
            <a:endParaRPr lang="en-ZA" altLang="en-US">
              <a:latin typeface="Century Gothic" panose="020B0502020202020204" pitchFamily="34" charset="0"/>
            </a:endParaRPr>
          </a:p>
        </p:txBody>
      </p:sp>
      <p:pic>
        <p:nvPicPr>
          <p:cNvPr id="1946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368" y="5626100"/>
            <a:ext cx="87153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7738" y="5788025"/>
            <a:ext cx="254793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325817414"/>
              </p:ext>
            </p:extLst>
          </p:nvPr>
        </p:nvGraphicFramePr>
        <p:xfrm>
          <a:off x="457200" y="898525"/>
          <a:ext cx="8229600" cy="4846150"/>
        </p:xfrm>
        <a:graphic>
          <a:graphicData uri="http://schemas.openxmlformats.org/drawingml/2006/table">
            <a:tbl>
              <a:tblPr firstRow="1" bandRow="1">
                <a:tableStyleId>{1FECB4D8-DB02-4DC6-A0A2-4F2EBAE1DC90}</a:tableStyleId>
              </a:tblPr>
              <a:tblGrid>
                <a:gridCol w="1066801">
                  <a:extLst>
                    <a:ext uri="{9D8B030D-6E8A-4147-A177-3AD203B41FA5}">
                      <a16:colId xmlns:a16="http://schemas.microsoft.com/office/drawing/2014/main" val="1269098336"/>
                    </a:ext>
                  </a:extLst>
                </a:gridCol>
                <a:gridCol w="3727567">
                  <a:extLst>
                    <a:ext uri="{9D8B030D-6E8A-4147-A177-3AD203B41FA5}">
                      <a16:colId xmlns:a16="http://schemas.microsoft.com/office/drawing/2014/main" val="1512433231"/>
                    </a:ext>
                  </a:extLst>
                </a:gridCol>
                <a:gridCol w="3435232">
                  <a:extLst>
                    <a:ext uri="{9D8B030D-6E8A-4147-A177-3AD203B41FA5}">
                      <a16:colId xmlns:a16="http://schemas.microsoft.com/office/drawing/2014/main" val="3691106814"/>
                    </a:ext>
                  </a:extLst>
                </a:gridCol>
              </a:tblGrid>
              <a:tr h="385866">
                <a:tc>
                  <a:txBody>
                    <a:bodyPr/>
                    <a:lstStyle/>
                    <a:p>
                      <a:pPr marL="0" indent="0">
                        <a:buFont typeface="Arial" panose="020B0604020202020204" pitchFamily="34" charset="0"/>
                        <a:buNone/>
                      </a:pPr>
                      <a:r>
                        <a:rPr lang="en-ZA" sz="1800" b="1" dirty="0">
                          <a:solidFill>
                            <a:schemeClr val="tx1"/>
                          </a:solidFill>
                          <a:latin typeface="Century Gothic" panose="020B0502020202020204" pitchFamily="34" charset="0"/>
                        </a:rPr>
                        <a:t>Time</a:t>
                      </a:r>
                    </a:p>
                  </a:txBody>
                  <a:tcPr marL="91447" marR="91447" marT="45721" marB="45721">
                    <a:solidFill>
                      <a:schemeClr val="bg1"/>
                    </a:solidFill>
                  </a:tcPr>
                </a:tc>
                <a:tc>
                  <a:txBody>
                    <a:bodyPr/>
                    <a:lstStyle/>
                    <a:p>
                      <a:pPr marL="0" indent="0">
                        <a:buFont typeface="Arial" panose="020B0604020202020204" pitchFamily="34" charset="0"/>
                        <a:buNone/>
                      </a:pPr>
                      <a:r>
                        <a:rPr lang="en-ZA" sz="1800" b="1" dirty="0">
                          <a:solidFill>
                            <a:schemeClr val="tx1"/>
                          </a:solidFill>
                          <a:latin typeface="Century Gothic" panose="020B0502020202020204" pitchFamily="34" charset="0"/>
                        </a:rPr>
                        <a:t>Item</a:t>
                      </a:r>
                    </a:p>
                  </a:txBody>
                  <a:tcPr marL="91447" marR="91447" marT="45721" marB="45721">
                    <a:solidFill>
                      <a:schemeClr val="bg1"/>
                    </a:solidFill>
                  </a:tcPr>
                </a:tc>
                <a:tc>
                  <a:txBody>
                    <a:bodyPr/>
                    <a:lstStyle/>
                    <a:p>
                      <a:r>
                        <a:rPr lang="en-ZA" sz="1800" b="1" dirty="0">
                          <a:solidFill>
                            <a:schemeClr val="tx1"/>
                          </a:solidFill>
                          <a:latin typeface="Century Gothic" panose="020B0502020202020204" pitchFamily="34" charset="0"/>
                        </a:rPr>
                        <a:t>Speaker</a:t>
                      </a:r>
                    </a:p>
                  </a:txBody>
                  <a:tcPr marL="91447" marR="91447" marT="45721" marB="45721">
                    <a:solidFill>
                      <a:schemeClr val="bg1"/>
                    </a:solidFill>
                  </a:tcPr>
                </a:tc>
                <a:extLst>
                  <a:ext uri="{0D108BD9-81ED-4DB2-BD59-A6C34878D82A}">
                    <a16:rowId xmlns:a16="http://schemas.microsoft.com/office/drawing/2014/main" val="3090867741"/>
                  </a:ext>
                </a:extLst>
              </a:tr>
              <a:tr h="675264">
                <a:tc>
                  <a:txBody>
                    <a:bodyPr/>
                    <a:lstStyle/>
                    <a:p>
                      <a:pPr marL="0" indent="0">
                        <a:buFont typeface="Arial" panose="020B0604020202020204" pitchFamily="34" charset="0"/>
                        <a:buNone/>
                      </a:pPr>
                      <a:r>
                        <a:rPr lang="en-ZA" sz="1800" b="0" dirty="0">
                          <a:solidFill>
                            <a:schemeClr val="tx1"/>
                          </a:solidFill>
                          <a:latin typeface="Century Gothic" panose="020B0502020202020204" pitchFamily="34" charset="0"/>
                        </a:rPr>
                        <a:t>16:30</a:t>
                      </a:r>
                    </a:p>
                  </a:txBody>
                  <a:tcPr marL="91447" marR="91447" marT="45721" marB="45721">
                    <a:solidFill>
                      <a:schemeClr val="bg1"/>
                    </a:solidFill>
                  </a:tcPr>
                </a:tc>
                <a:tc>
                  <a:txBody>
                    <a:bodyPr/>
                    <a:lstStyle/>
                    <a:p>
                      <a:pPr marL="0" indent="0">
                        <a:buFont typeface="+mj-lt"/>
                        <a:buNone/>
                      </a:pPr>
                      <a:r>
                        <a:rPr lang="en-ZA" sz="1800" b="0" dirty="0">
                          <a:solidFill>
                            <a:schemeClr val="tx1"/>
                          </a:solidFill>
                          <a:latin typeface="Century Gothic" panose="020B0502020202020204" pitchFamily="34" charset="0"/>
                        </a:rPr>
                        <a:t>Welcome and introductions, purpose of engagement</a:t>
                      </a:r>
                    </a:p>
                  </a:txBody>
                  <a:tcPr marL="91447" marR="91447" marT="45721" marB="45721">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0" dirty="0">
                          <a:solidFill>
                            <a:schemeClr val="tx1"/>
                          </a:solidFill>
                          <a:latin typeface="Century Gothic" panose="020B0502020202020204" pitchFamily="34" charset="0"/>
                        </a:rPr>
                        <a:t>Johan Taljaard, Chairperson of</a:t>
                      </a:r>
                      <a:r>
                        <a:rPr lang="en-ZA" sz="1800" b="0" baseline="0" dirty="0">
                          <a:solidFill>
                            <a:schemeClr val="tx1"/>
                          </a:solidFill>
                          <a:latin typeface="Century Gothic" panose="020B0502020202020204" pitchFamily="34" charset="0"/>
                        </a:rPr>
                        <a:t> the CPBMT</a:t>
                      </a:r>
                      <a:r>
                        <a:rPr lang="en-ZA" sz="1800" b="0" dirty="0">
                          <a:solidFill>
                            <a:schemeClr val="tx1"/>
                          </a:solidFill>
                          <a:latin typeface="Century Gothic" panose="020B0502020202020204" pitchFamily="34" charset="0"/>
                        </a:rPr>
                        <a:t>T</a:t>
                      </a:r>
                    </a:p>
                  </a:txBody>
                  <a:tcPr marL="91447" marR="91447" marT="45721" marB="45721">
                    <a:solidFill>
                      <a:schemeClr val="bg1"/>
                    </a:solidFill>
                  </a:tcPr>
                </a:tc>
                <a:extLst>
                  <a:ext uri="{0D108BD9-81ED-4DB2-BD59-A6C34878D82A}">
                    <a16:rowId xmlns:a16="http://schemas.microsoft.com/office/drawing/2014/main" val="3678621515"/>
                  </a:ext>
                </a:extLst>
              </a:tr>
              <a:tr h="675264">
                <a:tc>
                  <a:txBody>
                    <a:bodyPr/>
                    <a:lstStyle/>
                    <a:p>
                      <a:pPr marL="0" indent="0">
                        <a:buFont typeface="Arial" panose="020B0604020202020204" pitchFamily="34" charset="0"/>
                        <a:buNone/>
                      </a:pPr>
                      <a:r>
                        <a:rPr lang="en-ZA" sz="1800" b="0" dirty="0">
                          <a:solidFill>
                            <a:schemeClr val="tx1"/>
                          </a:solidFill>
                          <a:latin typeface="Century Gothic" panose="020B0502020202020204" pitchFamily="34" charset="0"/>
                        </a:rPr>
                        <a:t>16:40</a:t>
                      </a:r>
                    </a:p>
                  </a:txBody>
                  <a:tcPr marL="91447" marR="91447" marT="45721" marB="45721"/>
                </a:tc>
                <a:tc>
                  <a:txBody>
                    <a:bodyPr/>
                    <a:lstStyle/>
                    <a:p>
                      <a:pPr marL="0" indent="0">
                        <a:buFont typeface="+mj-lt"/>
                        <a:buNone/>
                      </a:pPr>
                      <a:r>
                        <a:rPr lang="en-ZA" sz="1800" b="0" dirty="0">
                          <a:latin typeface="Century Gothic" panose="020B0502020202020204" pitchFamily="34" charset="0"/>
                        </a:rPr>
                        <a:t>CPBMJTT presentation </a:t>
                      </a:r>
                      <a:endParaRPr lang="en-ZA" sz="1800" b="0" dirty="0">
                        <a:solidFill>
                          <a:schemeClr val="tx1"/>
                        </a:solidFill>
                        <a:latin typeface="Century Gothic" panose="020B0502020202020204" pitchFamily="34" charset="0"/>
                      </a:endParaRPr>
                    </a:p>
                  </a:txBody>
                  <a:tcPr marL="91447" marR="91447" marT="45721" marB="45721"/>
                </a:tc>
                <a:tc>
                  <a:txBody>
                    <a:bodyPr/>
                    <a:lstStyle/>
                    <a:p>
                      <a:r>
                        <a:rPr lang="en-ZA" sz="1800" b="0" dirty="0">
                          <a:latin typeface="Century Gothic" panose="020B0502020202020204" pitchFamily="34" charset="0"/>
                        </a:rPr>
                        <a:t>CPBMJTT members</a:t>
                      </a:r>
                    </a:p>
                  </a:txBody>
                  <a:tcPr marL="91447" marR="91447" marT="45721" marB="45721"/>
                </a:tc>
                <a:extLst>
                  <a:ext uri="{0D108BD9-81ED-4DB2-BD59-A6C34878D82A}">
                    <a16:rowId xmlns:a16="http://schemas.microsoft.com/office/drawing/2014/main" val="1874592415"/>
                  </a:ext>
                </a:extLst>
              </a:tr>
              <a:tr h="732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0" dirty="0">
                          <a:latin typeface="Century Gothic" panose="020B0502020202020204" pitchFamily="34" charset="0"/>
                        </a:rPr>
                        <a:t>18:00</a:t>
                      </a:r>
                    </a:p>
                  </a:txBody>
                  <a:tcPr marL="91447" marR="91447" marT="45721" marB="45721"/>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ZA" sz="1800" b="0" dirty="0">
                          <a:solidFill>
                            <a:schemeClr val="tx1"/>
                          </a:solidFill>
                          <a:latin typeface="Century Gothic" panose="020B0502020202020204" pitchFamily="34" charset="0"/>
                        </a:rPr>
                        <a:t>Way forward</a:t>
                      </a:r>
                    </a:p>
                  </a:txBody>
                  <a:tcPr marL="91447" marR="91447" marT="45721" marB="45721"/>
                </a:tc>
                <a:tc>
                  <a:txBody>
                    <a:bodyPr/>
                    <a:lstStyle/>
                    <a:p>
                      <a:pPr marL="0" indent="0">
                        <a:buNone/>
                      </a:pPr>
                      <a:r>
                        <a:rPr lang="en-ZA" sz="1800" b="0" dirty="0">
                          <a:latin typeface="Century Gothic" panose="020B0502020202020204" pitchFamily="34" charset="0"/>
                        </a:rPr>
                        <a:t>Johan Taljaard</a:t>
                      </a:r>
                    </a:p>
                  </a:txBody>
                  <a:tcPr marL="91447" marR="91447" marT="45721" marB="45721"/>
                </a:tc>
                <a:extLst>
                  <a:ext uri="{0D108BD9-81ED-4DB2-BD59-A6C34878D82A}">
                    <a16:rowId xmlns:a16="http://schemas.microsoft.com/office/drawing/2014/main" val="3264359755"/>
                  </a:ext>
                </a:extLst>
              </a:tr>
              <a:tr h="978071">
                <a:tc>
                  <a:txBody>
                    <a:bodyPr/>
                    <a:lstStyle/>
                    <a:p>
                      <a:r>
                        <a:rPr lang="en-ZA" sz="1800" b="0" dirty="0">
                          <a:solidFill>
                            <a:schemeClr val="tx1"/>
                          </a:solidFill>
                          <a:latin typeface="Century Gothic" panose="020B0502020202020204" pitchFamily="34" charset="0"/>
                        </a:rPr>
                        <a:t>18:10</a:t>
                      </a:r>
                    </a:p>
                  </a:txBody>
                  <a:tcPr marL="91447" marR="91447" marT="45721" marB="45721"/>
                </a:tc>
                <a:tc>
                  <a:txBody>
                    <a:bodyPr/>
                    <a:lstStyle/>
                    <a:p>
                      <a:pPr marL="0" indent="0">
                        <a:buFont typeface="+mj-lt"/>
                        <a:buNone/>
                      </a:pPr>
                      <a:r>
                        <a:rPr lang="en-ZA" sz="1800" b="0" dirty="0">
                          <a:solidFill>
                            <a:schemeClr val="tx1"/>
                          </a:solidFill>
                          <a:latin typeface="Century Gothic" panose="020B0502020202020204" pitchFamily="34" charset="0"/>
                        </a:rPr>
                        <a:t>How to prepare for upcoming engagements – what we know, what still</a:t>
                      </a:r>
                      <a:r>
                        <a:rPr lang="en-ZA" sz="1800" b="0" baseline="0" dirty="0">
                          <a:solidFill>
                            <a:schemeClr val="tx1"/>
                          </a:solidFill>
                          <a:latin typeface="Century Gothic" panose="020B0502020202020204" pitchFamily="34" charset="0"/>
                        </a:rPr>
                        <a:t> needs to be determined</a:t>
                      </a:r>
                      <a:endParaRPr lang="en-ZA" sz="1800" b="0" dirty="0">
                        <a:solidFill>
                          <a:schemeClr val="tx1"/>
                        </a:solidFill>
                        <a:latin typeface="Century Gothic" panose="020B0502020202020204" pitchFamily="34" charset="0"/>
                      </a:endParaRPr>
                    </a:p>
                  </a:txBody>
                  <a:tcPr marL="91447" marR="91447" marT="45721" marB="45721"/>
                </a:tc>
                <a:tc>
                  <a:txBody>
                    <a:bodyPr/>
                    <a:lstStyle/>
                    <a:p>
                      <a:r>
                        <a:rPr lang="en-ZA" sz="1800" b="0" dirty="0">
                          <a:latin typeface="Century Gothic" panose="020B0502020202020204" pitchFamily="34" charset="0"/>
                        </a:rPr>
                        <a:t>Rob McGaffin</a:t>
                      </a:r>
                    </a:p>
                  </a:txBody>
                  <a:tcPr marL="91447" marR="91447" marT="45721" marB="45721"/>
                </a:tc>
                <a:extLst>
                  <a:ext uri="{0D108BD9-81ED-4DB2-BD59-A6C34878D82A}">
                    <a16:rowId xmlns:a16="http://schemas.microsoft.com/office/drawing/2014/main" val="2782399666"/>
                  </a:ext>
                </a:extLst>
              </a:tr>
              <a:tr h="1188758">
                <a:tc>
                  <a:txBody>
                    <a:bodyPr/>
                    <a:lstStyle/>
                    <a:p>
                      <a:r>
                        <a:rPr lang="en-ZA" sz="1800" b="0" dirty="0">
                          <a:solidFill>
                            <a:schemeClr val="tx1"/>
                          </a:solidFill>
                          <a:latin typeface="Century Gothic" panose="020B0502020202020204" pitchFamily="34" charset="0"/>
                        </a:rPr>
                        <a:t>18:30</a:t>
                      </a:r>
                    </a:p>
                  </a:txBody>
                  <a:tcPr marL="91447" marR="91447" marT="45721" marB="45721"/>
                </a:tc>
                <a:tc>
                  <a:txBody>
                    <a:bodyPr/>
                    <a:lstStyle/>
                    <a:p>
                      <a:pPr marL="0" indent="0">
                        <a:buFont typeface="+mj-lt"/>
                        <a:buNone/>
                      </a:pPr>
                      <a:r>
                        <a:rPr lang="en-ZA" sz="1800" b="0" dirty="0">
                          <a:solidFill>
                            <a:schemeClr val="tx1"/>
                          </a:solidFill>
                          <a:latin typeface="Century Gothic" panose="020B0502020202020204" pitchFamily="34" charset="0"/>
                        </a:rPr>
                        <a:t>Closing</a:t>
                      </a:r>
                      <a:r>
                        <a:rPr lang="en-ZA" sz="1800" b="0" baseline="0" dirty="0">
                          <a:solidFill>
                            <a:schemeClr val="tx1"/>
                          </a:solidFill>
                          <a:latin typeface="Century Gothic" panose="020B0502020202020204" pitchFamily="34" charset="0"/>
                        </a:rPr>
                        <a:t> remarks </a:t>
                      </a:r>
                      <a:endParaRPr lang="en-ZA" sz="1800" b="0" dirty="0">
                        <a:solidFill>
                          <a:schemeClr val="tx1"/>
                        </a:solidFill>
                        <a:latin typeface="Century Gothic" panose="020B0502020202020204" pitchFamily="34" charset="0"/>
                      </a:endParaRPr>
                    </a:p>
                  </a:txBody>
                  <a:tcPr marL="91447" marR="91447" marT="45721" marB="4572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0" baseline="0" dirty="0">
                          <a:latin typeface="Century Gothic" panose="020B0502020202020204" pitchFamily="34" charset="0"/>
                        </a:rPr>
                        <a:t>Natalie Hayward</a:t>
                      </a:r>
                    </a:p>
                    <a:p>
                      <a:r>
                        <a:rPr lang="en-ZA" sz="1800" b="0" dirty="0">
                          <a:latin typeface="Century Gothic" panose="020B0502020202020204" pitchFamily="34" charset="0"/>
                        </a:rPr>
                        <a:t>Johan Taljaard</a:t>
                      </a:r>
                    </a:p>
                  </a:txBody>
                  <a:tcPr marL="91447" marR="91447" marT="45721" marB="45721"/>
                </a:tc>
                <a:extLst>
                  <a:ext uri="{0D108BD9-81ED-4DB2-BD59-A6C34878D82A}">
                    <a16:rowId xmlns:a16="http://schemas.microsoft.com/office/drawing/2014/main" val="143748014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685800" y="2130425"/>
            <a:ext cx="7772400" cy="1470025"/>
          </a:xfrm>
        </p:spPr>
        <p:txBody>
          <a:bodyPr/>
          <a:lstStyle/>
          <a:p>
            <a:pPr algn="ctr"/>
            <a:r>
              <a:rPr lang="en-ZA" altLang="en-US" dirty="0"/>
              <a:t>BACKGROUND – governance, outcomes, current context, interventions</a:t>
            </a:r>
          </a:p>
        </p:txBody>
      </p:sp>
      <p:sp>
        <p:nvSpPr>
          <p:cNvPr id="20483" name="Subtitle 2"/>
          <p:cNvSpPr>
            <a:spLocks noGrp="1"/>
          </p:cNvSpPr>
          <p:nvPr>
            <p:ph type="subTitle" idx="1"/>
          </p:nvPr>
        </p:nvSpPr>
        <p:spPr/>
        <p:txBody>
          <a:bodyPr/>
          <a:lstStyle/>
          <a:p>
            <a:pPr algn="r"/>
            <a:r>
              <a:rPr lang="en-ZA" altLang="en-US"/>
              <a:t> </a:t>
            </a:r>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4763" y="5461000"/>
            <a:ext cx="8699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7775" y="5924550"/>
            <a:ext cx="2547938"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457200" y="274638"/>
            <a:ext cx="8229600" cy="693737"/>
          </a:xfrm>
        </p:spPr>
        <p:txBody>
          <a:bodyPr/>
          <a:lstStyle/>
          <a:p>
            <a:r>
              <a:rPr lang="en-ZA" altLang="en-US" dirty="0"/>
              <a:t>BACKGROUND – June 2022 to date</a:t>
            </a:r>
          </a:p>
        </p:txBody>
      </p:sp>
      <p:sp>
        <p:nvSpPr>
          <p:cNvPr id="2" name="Footer Placeholder 1"/>
          <p:cNvSpPr>
            <a:spLocks noGrp="1"/>
          </p:cNvSpPr>
          <p:nvPr>
            <p:ph type="ftr" sz="quarter" idx="11"/>
          </p:nvPr>
        </p:nvSpPr>
        <p:spPr/>
        <p:txBody>
          <a:bodyPr/>
          <a:lstStyle/>
          <a:p>
            <a:pPr>
              <a:defRPr/>
            </a:pPr>
            <a:endParaRPr lang="en-GB" dirty="0"/>
          </a:p>
        </p:txBody>
      </p:sp>
      <p:sp>
        <p:nvSpPr>
          <p:cNvPr id="2150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B06B9E-C582-4938-B2A1-6A3D02422025}" type="slidenum">
              <a:rPr lang="en-ZA" altLang="en-US">
                <a:latin typeface="Century Gothic" panose="020B0502020202020204" pitchFamily="34" charset="0"/>
              </a:rPr>
              <a:pPr fontAlgn="base">
                <a:spcBef>
                  <a:spcPct val="0"/>
                </a:spcBef>
                <a:spcAft>
                  <a:spcPct val="0"/>
                </a:spcAft>
              </a:pPr>
              <a:t>5</a:t>
            </a:fld>
            <a:endParaRPr lang="en-ZA" altLang="en-US">
              <a:latin typeface="Century Gothic" panose="020B0502020202020204" pitchFamily="34" charset="0"/>
            </a:endParaRPr>
          </a:p>
        </p:txBody>
      </p:sp>
      <p:pic>
        <p:nvPicPr>
          <p:cNvPr id="2150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9994" y="5626100"/>
            <a:ext cx="8699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5887243"/>
            <a:ext cx="25495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57200" y="1406525"/>
            <a:ext cx="8080375" cy="4647426"/>
          </a:xfrm>
          <a:prstGeom prst="rect">
            <a:avLst/>
          </a:prstGeom>
          <a:noFill/>
        </p:spPr>
        <p:txBody>
          <a:bodyPr>
            <a:spAutoFit/>
          </a:bodyPr>
          <a:lstStyle/>
          <a:p>
            <a:pPr eaLnBrk="1" fontAlgn="auto" hangingPunct="1">
              <a:spcBef>
                <a:spcPts val="0"/>
              </a:spcBef>
              <a:spcAft>
                <a:spcPts val="0"/>
              </a:spcAft>
              <a:defRPr/>
            </a:pPr>
            <a:r>
              <a:rPr lang="en-ZA" b="1" dirty="0">
                <a:latin typeface="Century Gothic" panose="020B0502020202020204" pitchFamily="34" charset="0"/>
              </a:rPr>
              <a:t>The CPBMJTT published the approved Cape Peninsula Baboon Strategic Management Plan on 21 December 2023</a:t>
            </a:r>
          </a:p>
          <a:p>
            <a:pPr marL="342900" indent="-342900" eaLnBrk="1" fontAlgn="auto" hangingPunct="1">
              <a:spcBef>
                <a:spcPts val="0"/>
              </a:spcBef>
              <a:spcAft>
                <a:spcPts val="30"/>
              </a:spcAft>
              <a:buFont typeface="Symbol" panose="05050102010706020507" pitchFamily="18" charset="2"/>
              <a:buChar char=""/>
              <a:defRPr/>
            </a:pPr>
            <a:r>
              <a:rPr lang="en-GB" sz="1600" dirty="0">
                <a:latin typeface="Century Gothic" panose="020B0502020202020204" pitchFamily="34" charset="0"/>
                <a:ea typeface="Times New Roman" panose="02020603050405020304" pitchFamily="18" charset="0"/>
                <a:cs typeface="Calibri" panose="020F0502020204030204" pitchFamily="34" charset="0"/>
              </a:rPr>
              <a:t>Work on the draft plan commenced in </a:t>
            </a:r>
            <a:r>
              <a:rPr lang="en-GB" sz="1600" b="1" dirty="0">
                <a:latin typeface="Century Gothic" panose="020B0502020202020204" pitchFamily="34" charset="0"/>
                <a:ea typeface="Times New Roman" panose="02020603050405020304" pitchFamily="18" charset="0"/>
                <a:cs typeface="Calibri" panose="020F0502020204030204" pitchFamily="34" charset="0"/>
              </a:rPr>
              <a:t>June 2022</a:t>
            </a:r>
            <a:r>
              <a:rPr lang="en-GB" sz="1600" dirty="0">
                <a:latin typeface="Century Gothic" panose="020B0502020202020204" pitchFamily="34" charset="0"/>
                <a:ea typeface="Times New Roman" panose="02020603050405020304" pitchFamily="18" charset="0"/>
                <a:cs typeface="Calibri" panose="020F0502020204030204" pitchFamily="34" charset="0"/>
              </a:rPr>
              <a:t>, after </a:t>
            </a:r>
            <a:r>
              <a:rPr lang="en-GB" sz="1600" dirty="0" err="1">
                <a:latin typeface="Century Gothic" panose="020B0502020202020204" pitchFamily="34" charset="0"/>
                <a:ea typeface="Times New Roman" panose="02020603050405020304" pitchFamily="18" charset="0"/>
                <a:cs typeface="Calibri" panose="020F0502020204030204" pitchFamily="34" charset="0"/>
              </a:rPr>
              <a:t>Kirstenbosch</a:t>
            </a:r>
            <a:r>
              <a:rPr lang="en-GB" sz="1600" dirty="0">
                <a:latin typeface="Century Gothic" panose="020B0502020202020204" pitchFamily="34" charset="0"/>
                <a:ea typeface="Times New Roman" panose="02020603050405020304" pitchFamily="18" charset="0"/>
                <a:cs typeface="Calibri" panose="020F0502020204030204" pitchFamily="34" charset="0"/>
              </a:rPr>
              <a:t> roundtable discussions on baboon management within the Cape Peninsula</a:t>
            </a:r>
            <a:endParaRPr lang="en-ZA" sz="1600" dirty="0">
              <a:ea typeface="Calibri" panose="020F0502020204030204" pitchFamily="34" charset="0"/>
              <a:cs typeface="Calibri" panose="020F0502020204030204" pitchFamily="34" charset="0"/>
            </a:endParaRPr>
          </a:p>
          <a:p>
            <a:pPr marL="342900" indent="-342900" eaLnBrk="1" fontAlgn="auto" hangingPunct="1">
              <a:spcBef>
                <a:spcPts val="0"/>
              </a:spcBef>
              <a:spcAft>
                <a:spcPts val="30"/>
              </a:spcAft>
              <a:buFont typeface="Symbol" panose="05050102010706020507" pitchFamily="18" charset="2"/>
              <a:buChar char=""/>
              <a:defRPr/>
            </a:pPr>
            <a:r>
              <a:rPr lang="en-GB" sz="1600" dirty="0">
                <a:latin typeface="Century Gothic" panose="020B0502020202020204" pitchFamily="34" charset="0"/>
                <a:ea typeface="Times New Roman" panose="02020603050405020304" pitchFamily="18" charset="0"/>
                <a:cs typeface="Calibri" panose="020F0502020204030204" pitchFamily="34" charset="0"/>
              </a:rPr>
              <a:t>A draft plan was presented to the public for comment in </a:t>
            </a:r>
            <a:r>
              <a:rPr lang="en-GB" sz="1600" b="1" dirty="0">
                <a:latin typeface="Century Gothic" panose="020B0502020202020204" pitchFamily="34" charset="0"/>
                <a:ea typeface="Times New Roman" panose="02020603050405020304" pitchFamily="18" charset="0"/>
                <a:cs typeface="Calibri" panose="020F0502020204030204" pitchFamily="34" charset="0"/>
              </a:rPr>
              <a:t>January 2023</a:t>
            </a:r>
            <a:r>
              <a:rPr lang="en-GB" sz="1600" dirty="0">
                <a:latin typeface="Century Gothic" panose="020B0502020202020204" pitchFamily="34" charset="0"/>
                <a:ea typeface="Times New Roman" panose="02020603050405020304" pitchFamily="18" charset="0"/>
                <a:cs typeface="Calibri" panose="020F0502020204030204" pitchFamily="34" charset="0"/>
              </a:rPr>
              <a:t>; a stakeholder engagement meeting was hosted in Tokai in </a:t>
            </a:r>
            <a:r>
              <a:rPr lang="en-GB" sz="1600" b="1" dirty="0">
                <a:latin typeface="Century Gothic" panose="020B0502020202020204" pitchFamily="34" charset="0"/>
                <a:ea typeface="Times New Roman" panose="02020603050405020304" pitchFamily="18" charset="0"/>
                <a:cs typeface="Calibri" panose="020F0502020204030204" pitchFamily="34" charset="0"/>
              </a:rPr>
              <a:t>March 2023</a:t>
            </a:r>
            <a:r>
              <a:rPr lang="en-GB" sz="1600" dirty="0">
                <a:latin typeface="Century Gothic" panose="020B0502020202020204" pitchFamily="34" charset="0"/>
                <a:ea typeface="Times New Roman" panose="02020603050405020304" pitchFamily="18" charset="0"/>
                <a:cs typeface="Calibri" panose="020F0502020204030204" pitchFamily="34" charset="0"/>
              </a:rPr>
              <a:t>; and in the end, the JTT received and considered 800 individual comments emanating from the public participation period</a:t>
            </a:r>
            <a:endParaRPr lang="en-ZA" sz="1600" dirty="0">
              <a:ea typeface="Calibri" panose="020F0502020204030204" pitchFamily="34" charset="0"/>
              <a:cs typeface="Calibri" panose="020F0502020204030204" pitchFamily="34" charset="0"/>
            </a:endParaRPr>
          </a:p>
          <a:p>
            <a:pPr marL="342900" indent="-342900" eaLnBrk="1" fontAlgn="auto" hangingPunct="1">
              <a:spcBef>
                <a:spcPts val="0"/>
              </a:spcBef>
              <a:spcAft>
                <a:spcPts val="30"/>
              </a:spcAft>
              <a:buFont typeface="Symbol" panose="05050102010706020507" pitchFamily="18" charset="2"/>
              <a:buChar char=""/>
              <a:defRPr/>
            </a:pPr>
            <a:r>
              <a:rPr lang="en-GB" sz="1600" dirty="0">
                <a:latin typeface="Century Gothic" panose="020B0502020202020204" pitchFamily="34" charset="0"/>
                <a:ea typeface="Times New Roman" panose="02020603050405020304" pitchFamily="18" charset="0"/>
                <a:cs typeface="Calibri" panose="020F0502020204030204" pitchFamily="34" charset="0"/>
              </a:rPr>
              <a:t>In </a:t>
            </a:r>
            <a:r>
              <a:rPr lang="en-GB" sz="1600" b="1" dirty="0">
                <a:latin typeface="Century Gothic" panose="020B0502020202020204" pitchFamily="34" charset="0"/>
                <a:ea typeface="Times New Roman" panose="02020603050405020304" pitchFamily="18" charset="0"/>
                <a:cs typeface="Calibri" panose="020F0502020204030204" pitchFamily="34" charset="0"/>
              </a:rPr>
              <a:t>July 2023 </a:t>
            </a:r>
            <a:r>
              <a:rPr lang="en-GB" sz="1600" dirty="0">
                <a:latin typeface="Century Gothic" panose="020B0502020202020204" pitchFamily="34" charset="0"/>
                <a:ea typeface="Times New Roman" panose="02020603050405020304" pitchFamily="18" charset="0"/>
                <a:cs typeface="Calibri" panose="020F0502020204030204" pitchFamily="34" charset="0"/>
              </a:rPr>
              <a:t>the three spheres of government signed the Memorandum of Agreement that sets the foundation for the cooperation between the three parties for a more sustainable management plan for the Cape Peninsula’s </a:t>
            </a:r>
            <a:r>
              <a:rPr lang="en-GB" sz="1600" dirty="0" err="1">
                <a:latin typeface="Century Gothic" panose="020B0502020202020204" pitchFamily="34" charset="0"/>
                <a:ea typeface="Times New Roman" panose="02020603050405020304" pitchFamily="18" charset="0"/>
                <a:cs typeface="Calibri" panose="020F0502020204030204" pitchFamily="34" charset="0"/>
              </a:rPr>
              <a:t>Chacma</a:t>
            </a:r>
            <a:r>
              <a:rPr lang="en-GB" sz="1600" dirty="0">
                <a:latin typeface="Century Gothic" panose="020B0502020202020204" pitchFamily="34" charset="0"/>
                <a:ea typeface="Times New Roman" panose="02020603050405020304" pitchFamily="18" charset="0"/>
                <a:cs typeface="Calibri" panose="020F0502020204030204" pitchFamily="34" charset="0"/>
              </a:rPr>
              <a:t> baboon population.</a:t>
            </a:r>
          </a:p>
          <a:p>
            <a:pPr marL="342900" indent="-342900" eaLnBrk="1" fontAlgn="auto" hangingPunct="1">
              <a:spcBef>
                <a:spcPts val="0"/>
              </a:spcBef>
              <a:spcAft>
                <a:spcPts val="30"/>
              </a:spcAft>
              <a:buFont typeface="Symbol" panose="05050102010706020507" pitchFamily="18" charset="2"/>
              <a:buChar char=""/>
              <a:defRPr/>
            </a:pPr>
            <a:r>
              <a:rPr lang="en-GB" sz="1600" b="1" dirty="0">
                <a:latin typeface="Century Gothic" panose="020B0502020202020204" pitchFamily="34" charset="0"/>
                <a:ea typeface="Calibri" panose="020F0502020204030204" pitchFamily="34" charset="0"/>
                <a:cs typeface="Calibri" panose="020F0502020204030204" pitchFamily="34" charset="0"/>
              </a:rPr>
              <a:t>July – December 2023 </a:t>
            </a:r>
            <a:r>
              <a:rPr lang="en-GB" sz="1600" dirty="0">
                <a:latin typeface="Century Gothic" panose="020B0502020202020204" pitchFamily="34" charset="0"/>
                <a:ea typeface="Calibri" panose="020F0502020204030204" pitchFamily="34" charset="0"/>
                <a:cs typeface="Calibri" panose="020F0502020204030204" pitchFamily="34" charset="0"/>
              </a:rPr>
              <a:t>– assessed public comments and finalised the BSMP, conducted a fencing investigation</a:t>
            </a:r>
          </a:p>
          <a:p>
            <a:pPr marL="342900" indent="-342900" eaLnBrk="1" fontAlgn="auto" hangingPunct="1">
              <a:spcBef>
                <a:spcPts val="0"/>
              </a:spcBef>
              <a:spcAft>
                <a:spcPts val="30"/>
              </a:spcAft>
              <a:buFont typeface="Symbol" panose="05050102010706020507" pitchFamily="18" charset="2"/>
              <a:buChar char=""/>
              <a:defRPr/>
            </a:pPr>
            <a:r>
              <a:rPr lang="en-GB" sz="1600" b="1" dirty="0">
                <a:latin typeface="Century Gothic" panose="020B0502020202020204" pitchFamily="34" charset="0"/>
                <a:ea typeface="Calibri" panose="020F0502020204030204" pitchFamily="34" charset="0"/>
                <a:cs typeface="Calibri" panose="020F0502020204030204" pitchFamily="34" charset="0"/>
              </a:rPr>
              <a:t>January 2024 – to date</a:t>
            </a:r>
            <a:r>
              <a:rPr lang="en-GB" sz="1600" dirty="0">
                <a:latin typeface="Century Gothic" panose="020B0502020202020204" pitchFamily="34" charset="0"/>
                <a:ea typeface="Calibri" panose="020F0502020204030204" pitchFamily="34" charset="0"/>
                <a:cs typeface="Calibri" panose="020F0502020204030204" pitchFamily="34" charset="0"/>
              </a:rPr>
              <a:t> – preparations, institutional and otherwise, for engagements with public, affected communities, and stakeholders</a:t>
            </a:r>
            <a:endParaRPr lang="en-ZA" sz="1600" dirty="0">
              <a:ea typeface="Calibri" panose="020F0502020204030204" pitchFamily="34" charset="0"/>
              <a:cs typeface="Calibri" panose="020F0502020204030204" pitchFamily="34" charset="0"/>
            </a:endParaRPr>
          </a:p>
          <a:p>
            <a:pPr eaLnBrk="1" fontAlgn="auto" hangingPunct="1">
              <a:spcBef>
                <a:spcPts val="0"/>
              </a:spcBef>
              <a:spcAft>
                <a:spcPts val="30"/>
              </a:spcAft>
              <a:defRPr/>
            </a:pPr>
            <a:endParaRPr lang="en-GB" b="1" dirty="0">
              <a:latin typeface="Century Gothic" panose="020B0502020202020204" pitchFamily="34" charset="0"/>
              <a:ea typeface="Calibri" panose="020F0502020204030204" pitchFamily="34" charset="0"/>
            </a:endParaRPr>
          </a:p>
          <a:p>
            <a:pPr eaLnBrk="1" fontAlgn="auto" hangingPunct="1">
              <a:spcBef>
                <a:spcPts val="0"/>
              </a:spcBef>
              <a:spcAft>
                <a:spcPts val="0"/>
              </a:spcAft>
              <a:defRPr/>
            </a:pPr>
            <a:endParaRPr lang="en-ZA" dirty="0">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457200" y="274638"/>
            <a:ext cx="8229600" cy="693737"/>
          </a:xfrm>
        </p:spPr>
        <p:txBody>
          <a:bodyPr/>
          <a:lstStyle/>
          <a:p>
            <a:r>
              <a:rPr lang="en-ZA" altLang="en-US" dirty="0"/>
              <a:t>BACKGROUND – June 2022 to date</a:t>
            </a:r>
          </a:p>
        </p:txBody>
      </p:sp>
      <p:sp>
        <p:nvSpPr>
          <p:cNvPr id="2" name="Footer Placeholder 1"/>
          <p:cNvSpPr>
            <a:spLocks noGrp="1"/>
          </p:cNvSpPr>
          <p:nvPr>
            <p:ph type="ftr" sz="quarter" idx="11"/>
          </p:nvPr>
        </p:nvSpPr>
        <p:spPr/>
        <p:txBody>
          <a:bodyPr/>
          <a:lstStyle/>
          <a:p>
            <a:pPr>
              <a:defRPr/>
            </a:pPr>
            <a:endParaRPr lang="en-GB" dirty="0"/>
          </a:p>
        </p:txBody>
      </p:sp>
      <p:sp>
        <p:nvSpPr>
          <p:cNvPr id="2253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2AF8CEF-0B3B-49A6-BB0D-B837A5042628}" type="slidenum">
              <a:rPr lang="en-ZA" altLang="en-US">
                <a:latin typeface="Century Gothic" panose="020B0502020202020204" pitchFamily="34" charset="0"/>
              </a:rPr>
              <a:pPr fontAlgn="base">
                <a:spcBef>
                  <a:spcPct val="0"/>
                </a:spcBef>
                <a:spcAft>
                  <a:spcPct val="0"/>
                </a:spcAft>
              </a:pPr>
              <a:t>6</a:t>
            </a:fld>
            <a:endParaRPr lang="en-ZA" altLang="en-US">
              <a:latin typeface="Century Gothic" panose="020B0502020202020204" pitchFamily="34" charset="0"/>
            </a:endParaRPr>
          </a:p>
        </p:txBody>
      </p:sp>
      <p:pic>
        <p:nvPicPr>
          <p:cNvPr id="2253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8388" y="5626100"/>
            <a:ext cx="8699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7275" y="5822950"/>
            <a:ext cx="25495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57200" y="1241629"/>
            <a:ext cx="8080408" cy="4555093"/>
          </a:xfrm>
          <a:prstGeom prst="rect">
            <a:avLst/>
          </a:prstGeom>
          <a:noFill/>
        </p:spPr>
        <p:txBody>
          <a:bodyPr>
            <a:spAutoFit/>
          </a:bodyPr>
          <a:lstStyle/>
          <a:p>
            <a:pPr eaLnBrk="1" fontAlgn="auto" hangingPunct="1">
              <a:spcBef>
                <a:spcPts val="0"/>
              </a:spcBef>
              <a:spcAft>
                <a:spcPts val="30"/>
              </a:spcAft>
              <a:defRPr/>
            </a:pPr>
            <a:r>
              <a:rPr lang="en-GB" sz="1600" b="1" dirty="0">
                <a:latin typeface="Century Gothic" panose="020B0502020202020204" pitchFamily="34" charset="0"/>
                <a:ea typeface="Calibri" panose="020F0502020204030204" pitchFamily="34" charset="0"/>
              </a:rPr>
              <a:t>We are now embarking on engagements</a:t>
            </a:r>
            <a:r>
              <a:rPr lang="en-GB" sz="1600" b="1" dirty="0">
                <a:solidFill>
                  <a:srgbClr val="FF0000"/>
                </a:solidFill>
                <a:latin typeface="Century Gothic" panose="020B0502020202020204" pitchFamily="34" charset="0"/>
                <a:ea typeface="Calibri" panose="020F0502020204030204" pitchFamily="34" charset="0"/>
              </a:rPr>
              <a:t> </a:t>
            </a:r>
            <a:r>
              <a:rPr lang="en-GB" sz="1600" b="1" dirty="0">
                <a:latin typeface="Century Gothic" panose="020B0502020202020204" pitchFamily="34" charset="0"/>
                <a:ea typeface="Calibri" panose="020F0502020204030204" pitchFamily="34" charset="0"/>
              </a:rPr>
              <a:t>with affected communities, stakeholders, and NGOs </a:t>
            </a:r>
          </a:p>
          <a:p>
            <a:pPr marL="171450" indent="-171450" eaLnBrk="1" fontAlgn="auto" hangingPunct="1">
              <a:spcBef>
                <a:spcPts val="0"/>
              </a:spcBef>
              <a:spcAft>
                <a:spcPts val="30"/>
              </a:spcAft>
              <a:buFont typeface="Arial" panose="020B0604020202020204" pitchFamily="34" charset="0"/>
              <a:buChar char="•"/>
              <a:defRPr/>
            </a:pPr>
            <a:r>
              <a:rPr lang="en-GB" sz="1600" dirty="0">
                <a:latin typeface="Century Gothic" panose="020B0502020202020204" pitchFamily="34" charset="0"/>
                <a:ea typeface="Calibri" panose="020F0502020204030204" pitchFamily="34" charset="0"/>
              </a:rPr>
              <a:t>The BSMP must be operationalised with specific local strategies that address the different needs, circumstances</a:t>
            </a:r>
            <a:r>
              <a:rPr lang="en-GB" sz="1600" strike="sngStrike" dirty="0">
                <a:latin typeface="Century Gothic" panose="020B0502020202020204" pitchFamily="34" charset="0"/>
                <a:ea typeface="Calibri" panose="020F0502020204030204" pitchFamily="34" charset="0"/>
              </a:rPr>
              <a:t> </a:t>
            </a:r>
            <a:r>
              <a:rPr lang="en-GB" sz="1600" dirty="0">
                <a:latin typeface="Century Gothic" panose="020B0502020202020204" pitchFamily="34" charset="0"/>
                <a:ea typeface="Calibri" panose="020F0502020204030204" pitchFamily="34" charset="0"/>
              </a:rPr>
              <a:t>and geographical concerns of impacted communities, to ensure these are best suited and most appropriate to their respective areas.</a:t>
            </a:r>
            <a:endParaRPr lang="en-GB" sz="1600" strike="sngStrike" dirty="0">
              <a:latin typeface="Century Gothic" panose="020B0502020202020204" pitchFamily="34" charset="0"/>
              <a:ea typeface="Calibri" panose="020F0502020204030204" pitchFamily="34" charset="0"/>
            </a:endParaRPr>
          </a:p>
          <a:p>
            <a:pPr marL="171450" indent="-171450" eaLnBrk="1" fontAlgn="auto" hangingPunct="1">
              <a:spcBef>
                <a:spcPts val="0"/>
              </a:spcBef>
              <a:spcAft>
                <a:spcPts val="30"/>
              </a:spcAft>
              <a:buFont typeface="Arial" panose="020B0604020202020204" pitchFamily="34" charset="0"/>
              <a:buChar char="•"/>
              <a:defRPr/>
            </a:pPr>
            <a:endParaRPr lang="en-ZA" sz="1600" dirty="0">
              <a:ea typeface="Calibri" panose="020F0502020204030204" pitchFamily="34" charset="0"/>
            </a:endParaRPr>
          </a:p>
          <a:p>
            <a:pPr eaLnBrk="1" fontAlgn="auto" hangingPunct="1">
              <a:spcBef>
                <a:spcPts val="0"/>
              </a:spcBef>
              <a:spcAft>
                <a:spcPts val="30"/>
              </a:spcAft>
              <a:defRPr/>
            </a:pPr>
            <a:r>
              <a:rPr lang="en-GB" sz="1600" b="1" dirty="0">
                <a:latin typeface="Century Gothic" panose="020B0502020202020204" pitchFamily="34" charset="0"/>
                <a:ea typeface="Calibri" panose="020F0502020204030204" pitchFamily="34" charset="0"/>
              </a:rPr>
              <a:t>Baboon Advisory Group (BAG)</a:t>
            </a:r>
            <a:endParaRPr lang="en-ZA" sz="1600" dirty="0">
              <a:ea typeface="Calibri" panose="020F0502020204030204" pitchFamily="34" charset="0"/>
            </a:endParaRPr>
          </a:p>
          <a:p>
            <a:pPr marL="171450" indent="-171450" eaLnBrk="1" fontAlgn="auto" hangingPunct="1">
              <a:spcBef>
                <a:spcPts val="0"/>
              </a:spcBef>
              <a:spcAft>
                <a:spcPts val="30"/>
              </a:spcAft>
              <a:buFont typeface="Arial" panose="020B0604020202020204" pitchFamily="34" charset="0"/>
              <a:buChar char="•"/>
              <a:defRPr/>
            </a:pPr>
            <a:r>
              <a:rPr lang="en-GB" sz="1600" dirty="0">
                <a:latin typeface="Century Gothic" panose="020B0502020202020204" pitchFamily="34" charset="0"/>
                <a:ea typeface="Calibri" panose="020F0502020204030204" pitchFamily="34" charset="0"/>
              </a:rPr>
              <a:t>Recognised community organisations such as ratepayers associations from baboon-affected areas, stakeholders, advocacy groups and research institutions will be invited to nominate a mandated representative to serve on the Baboon Advisory Group (BAG).The BAG will work with the CPBMJTT on achieving the intended outcomes of the BSMP and support its implementation, while ensuring feedback and communication between constituencies and the CPBMJTT.</a:t>
            </a:r>
          </a:p>
          <a:p>
            <a:pPr marL="171450" indent="-171450" eaLnBrk="1" fontAlgn="auto" hangingPunct="1">
              <a:spcBef>
                <a:spcPts val="0"/>
              </a:spcBef>
              <a:spcAft>
                <a:spcPts val="30"/>
              </a:spcAft>
              <a:buFont typeface="Arial" panose="020B0604020202020204" pitchFamily="34" charset="0"/>
              <a:buChar char="•"/>
              <a:defRPr/>
            </a:pPr>
            <a:r>
              <a:rPr lang="en-GB" sz="1600" dirty="0">
                <a:latin typeface="Century Gothic" panose="020B0502020202020204" pitchFamily="34" charset="0"/>
                <a:ea typeface="Calibri" panose="020F0502020204030204" pitchFamily="34" charset="0"/>
              </a:rPr>
              <a:t>Importantly, the BAG will serve as an advisory body, not a decision making body</a:t>
            </a:r>
            <a:endParaRPr lang="en-ZA" sz="1600" dirty="0">
              <a:ea typeface="Calibri" panose="020F0502020204030204" pitchFamily="34" charset="0"/>
            </a:endParaRPr>
          </a:p>
          <a:p>
            <a:pPr eaLnBrk="1" fontAlgn="auto" hangingPunct="1">
              <a:spcBef>
                <a:spcPts val="0"/>
              </a:spcBef>
              <a:spcAft>
                <a:spcPts val="0"/>
              </a:spcAft>
              <a:defRPr/>
            </a:pPr>
            <a:endParaRPr lang="en-ZA" dirty="0">
              <a:latin typeface="Century Gothic" panose="020B0502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693737"/>
          </a:xfrm>
        </p:spPr>
        <p:txBody>
          <a:bodyPr/>
          <a:lstStyle/>
          <a:p>
            <a:r>
              <a:rPr lang="en-ZA" altLang="en-US" dirty="0"/>
              <a:t>GOVERNANCE structure</a:t>
            </a:r>
          </a:p>
        </p:txBody>
      </p:sp>
      <p:sp>
        <p:nvSpPr>
          <p:cNvPr id="3" name="Content Placeholder 2"/>
          <p:cNvSpPr>
            <a:spLocks noGrp="1"/>
          </p:cNvSpPr>
          <p:nvPr>
            <p:ph idx="1"/>
          </p:nvPr>
        </p:nvSpPr>
        <p:spPr>
          <a:xfrm>
            <a:off x="457200" y="1093973"/>
            <a:ext cx="8229600" cy="4609536"/>
          </a:xfrm>
        </p:spPr>
        <p:txBody>
          <a:bodyPr rtlCol="0">
            <a:noAutofit/>
          </a:bodyPr>
          <a:lstStyle/>
          <a:p>
            <a:pPr fontAlgn="auto">
              <a:spcAft>
                <a:spcPts val="0"/>
              </a:spcAft>
              <a:buFont typeface="Arial"/>
              <a:buChar char="•"/>
              <a:defRPr/>
            </a:pPr>
            <a:r>
              <a:rPr lang="en-ZA" dirty="0"/>
              <a:t>CPBMJTT – members have been nominated by their respective authorities to serve on the JTT. These are officials delegated by their authorities to oversee the implementation of the transitioning period and effective implementation of the BSMP in cooperation with communities and stakeholders</a:t>
            </a:r>
          </a:p>
          <a:p>
            <a:pPr fontAlgn="auto">
              <a:spcAft>
                <a:spcPts val="0"/>
              </a:spcAft>
              <a:buFont typeface="Arial"/>
              <a:buChar char="•"/>
              <a:defRPr/>
            </a:pPr>
            <a:r>
              <a:rPr lang="en-ZA" dirty="0"/>
              <a:t>The JTT members do not act as individuals, but represent the authorities</a:t>
            </a:r>
          </a:p>
          <a:p>
            <a:pPr fontAlgn="auto">
              <a:spcAft>
                <a:spcPts val="0"/>
              </a:spcAft>
              <a:buFont typeface="Arial"/>
              <a:buChar char="•"/>
              <a:defRPr/>
            </a:pPr>
            <a:r>
              <a:rPr lang="en-ZA" dirty="0"/>
              <a:t>The JTT is responsible for the implementation of the BSMP in accordance with the respective mandates, roles and responsibilities of the represented authorities</a:t>
            </a:r>
            <a:endParaRPr lang="en-ZA" strike="sngStrike" dirty="0"/>
          </a:p>
          <a:p>
            <a:pPr fontAlgn="auto">
              <a:spcAft>
                <a:spcPts val="0"/>
              </a:spcAft>
              <a:buFont typeface="Arial"/>
              <a:buChar char="•"/>
              <a:defRPr/>
            </a:pPr>
            <a:r>
              <a:rPr lang="en-ZA" dirty="0"/>
              <a:t>Joint Baboon Operations Team – the JBOT consists of officials (technical experts) from the three authorities</a:t>
            </a:r>
          </a:p>
          <a:p>
            <a:pPr fontAlgn="auto">
              <a:spcAft>
                <a:spcPts val="0"/>
              </a:spcAft>
              <a:buFont typeface="Arial"/>
              <a:buChar char="•"/>
              <a:defRPr/>
            </a:pPr>
            <a:r>
              <a:rPr lang="en-ZA" dirty="0"/>
              <a:t>The JBOT deliberates on operational matters as it relates to interventions required to manage dispersing males and splinter troops</a:t>
            </a:r>
          </a:p>
          <a:p>
            <a:pPr fontAlgn="auto">
              <a:spcAft>
                <a:spcPts val="0"/>
              </a:spcAft>
              <a:buFont typeface="Arial"/>
              <a:buChar char="•"/>
              <a:defRPr/>
            </a:pPr>
            <a:r>
              <a:rPr lang="en-ZA" dirty="0"/>
              <a:t>The JBOT recommends interventions to the JTT, in line with the baboon management guidelines as adopted by the JTT</a:t>
            </a:r>
          </a:p>
          <a:p>
            <a:pPr fontAlgn="auto">
              <a:spcAft>
                <a:spcPts val="0"/>
              </a:spcAft>
              <a:buFont typeface="Arial"/>
              <a:buChar char="•"/>
              <a:defRPr/>
            </a:pPr>
            <a:r>
              <a:rPr lang="en-ZA" dirty="0"/>
              <a:t>The JTT discusses the recommended interventions; and may support or not support the recommendations for execution by the JBOT</a:t>
            </a:r>
            <a:endParaRPr lang="en-ZA" strike="sngStrike" dirty="0"/>
          </a:p>
        </p:txBody>
      </p:sp>
      <p:sp>
        <p:nvSpPr>
          <p:cNvPr id="2355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41B30D-E0E8-460B-A523-C7C56E5ABFCB}" type="slidenum">
              <a:rPr lang="en-ZA" altLang="en-US">
                <a:latin typeface="Century Gothic" panose="020B0502020202020204" pitchFamily="34" charset="0"/>
              </a:rPr>
              <a:pPr fontAlgn="base">
                <a:spcBef>
                  <a:spcPct val="0"/>
                </a:spcBef>
                <a:spcAft>
                  <a:spcPct val="0"/>
                </a:spcAft>
              </a:pPr>
              <a:t>7</a:t>
            </a:fld>
            <a:endParaRPr lang="en-ZA" altLang="en-US">
              <a:latin typeface="Century Gothic" panose="020B0502020202020204" pitchFamily="34" charset="0"/>
            </a:endParaRPr>
          </a:p>
        </p:txBody>
      </p:sp>
      <p:sp>
        <p:nvSpPr>
          <p:cNvPr id="5" name="Footer Placeholder 4"/>
          <p:cNvSpPr>
            <a:spLocks noGrp="1"/>
          </p:cNvSpPr>
          <p:nvPr>
            <p:ph type="ftr" sz="quarter" idx="11"/>
          </p:nvPr>
        </p:nvSpPr>
        <p:spPr/>
        <p:txBody>
          <a:bodyPr/>
          <a:lstStyle/>
          <a:p>
            <a:pPr>
              <a:defRPr/>
            </a:pPr>
            <a:endParaRPr lang="en-GB" dirty="0"/>
          </a:p>
        </p:txBody>
      </p:sp>
      <p:pic>
        <p:nvPicPr>
          <p:cNvPr id="2" name="Picture 1"/>
          <p:cNvPicPr>
            <a:picLocks noChangeAspect="1"/>
          </p:cNvPicPr>
          <p:nvPr/>
        </p:nvPicPr>
        <p:blipFill>
          <a:blip r:embed="rId2"/>
          <a:stretch>
            <a:fillRect/>
          </a:stretch>
        </p:blipFill>
        <p:spPr>
          <a:xfrm>
            <a:off x="3700196" y="5546290"/>
            <a:ext cx="871804" cy="1231499"/>
          </a:xfrm>
          <a:prstGeom prst="rect">
            <a:avLst/>
          </a:prstGeom>
        </p:spPr>
      </p:pic>
      <p:pic>
        <p:nvPicPr>
          <p:cNvPr id="4" name="Picture 3"/>
          <p:cNvPicPr>
            <a:picLocks noChangeAspect="1"/>
          </p:cNvPicPr>
          <p:nvPr/>
        </p:nvPicPr>
        <p:blipFill>
          <a:blip r:embed="rId3"/>
          <a:stretch>
            <a:fillRect/>
          </a:stretch>
        </p:blipFill>
        <p:spPr>
          <a:xfrm>
            <a:off x="6254385" y="6028632"/>
            <a:ext cx="2548349" cy="6706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457200" y="274638"/>
            <a:ext cx="8229600" cy="693737"/>
          </a:xfrm>
        </p:spPr>
        <p:txBody>
          <a:bodyPr/>
          <a:lstStyle/>
          <a:p>
            <a:r>
              <a:rPr lang="en-ZA" altLang="en-US"/>
              <a:t>BSMP Outcomes (1 of 2)</a:t>
            </a:r>
          </a:p>
        </p:txBody>
      </p:sp>
      <p:sp>
        <p:nvSpPr>
          <p:cNvPr id="24579" name="Content Placeholder 4"/>
          <p:cNvSpPr>
            <a:spLocks noGrp="1"/>
          </p:cNvSpPr>
          <p:nvPr>
            <p:ph idx="1"/>
          </p:nvPr>
        </p:nvSpPr>
        <p:spPr>
          <a:xfrm>
            <a:off x="604838" y="1220788"/>
            <a:ext cx="8229600" cy="4595812"/>
          </a:xfrm>
        </p:spPr>
        <p:txBody>
          <a:bodyPr/>
          <a:lstStyle/>
          <a:p>
            <a:pPr marL="0" indent="0">
              <a:buFont typeface="Arial" panose="020B0604020202020204" pitchFamily="34" charset="0"/>
              <a:buNone/>
            </a:pPr>
            <a:r>
              <a:rPr lang="en-ZA" altLang="en-US" sz="2000" i="1" dirty="0"/>
              <a:t>Vision</a:t>
            </a:r>
          </a:p>
          <a:p>
            <a:pPr marL="0" indent="0">
              <a:buFont typeface="Arial" panose="020B0604020202020204" pitchFamily="34" charset="0"/>
              <a:buNone/>
            </a:pPr>
            <a:r>
              <a:rPr lang="en-US" altLang="en-US" sz="2000" dirty="0"/>
              <a:t>A sustainable and wild baboon population living in natural landscapes on the Cape Peninsula where people live in harmony alongside nature.</a:t>
            </a:r>
          </a:p>
          <a:p>
            <a:r>
              <a:rPr lang="en-US" altLang="en-US" sz="2000" i="1" dirty="0"/>
              <a:t>Note: ‘natural landscapes’ refers to </a:t>
            </a:r>
            <a:r>
              <a:rPr lang="en-ZA" altLang="en-US" sz="2000" i="1" dirty="0"/>
              <a:t>any natural area, including the </a:t>
            </a:r>
            <a:r>
              <a:rPr lang="en-ZA" altLang="en-US" sz="2000" i="1"/>
              <a:t>TMNP, </a:t>
            </a:r>
            <a:r>
              <a:rPr lang="en-ZA" altLang="en-US" sz="2000" i="1" dirty="0"/>
              <a:t>Navy land, any other natural area, also noting that these could have different ownership and this will mean different mandates and responsibilities in accordance with the owner of the land</a:t>
            </a:r>
          </a:p>
          <a:p>
            <a:endParaRPr lang="en-ZA" altLang="en-US" sz="2000" i="1" dirty="0"/>
          </a:p>
          <a:p>
            <a:pPr marL="0" indent="0">
              <a:buFont typeface="Arial" panose="020B0604020202020204" pitchFamily="34" charset="0"/>
              <a:buNone/>
            </a:pPr>
            <a:r>
              <a:rPr lang="en-ZA" altLang="en-US" sz="2000" i="1" dirty="0"/>
              <a:t>Purpose</a:t>
            </a:r>
          </a:p>
          <a:p>
            <a:pPr marL="0" indent="0">
              <a:buFont typeface="Arial" panose="020B0604020202020204" pitchFamily="34" charset="0"/>
              <a:buNone/>
            </a:pPr>
            <a:r>
              <a:rPr lang="en-ZA" altLang="en-US" sz="2000" dirty="0"/>
              <a:t>“The sustainable management of the baboon population of the Cape Peninsula”</a:t>
            </a:r>
          </a:p>
        </p:txBody>
      </p:sp>
      <p:sp>
        <p:nvSpPr>
          <p:cNvPr id="24580" name="Slide Number Placehold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4F25103-7ED8-4A60-9829-240BA1C0C6EC}" type="slidenum">
              <a:rPr lang="en-ZA" altLang="en-US">
                <a:latin typeface="Century Gothic" panose="020B0502020202020204" pitchFamily="34" charset="0"/>
              </a:rPr>
              <a:pPr fontAlgn="base">
                <a:spcBef>
                  <a:spcPct val="0"/>
                </a:spcBef>
                <a:spcAft>
                  <a:spcPct val="0"/>
                </a:spcAft>
              </a:pPr>
              <a:t>8</a:t>
            </a:fld>
            <a:endParaRPr lang="en-ZA" altLang="en-US">
              <a:latin typeface="Century Gothic" panose="020B0502020202020204" pitchFamily="34" charset="0"/>
            </a:endParaRPr>
          </a:p>
        </p:txBody>
      </p:sp>
      <p:pic>
        <p:nvPicPr>
          <p:cNvPr id="2458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5743" y="5626100"/>
            <a:ext cx="8715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1" y="5906294"/>
            <a:ext cx="254793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457200" y="274638"/>
            <a:ext cx="8229600" cy="693737"/>
          </a:xfrm>
        </p:spPr>
        <p:txBody>
          <a:bodyPr/>
          <a:lstStyle/>
          <a:p>
            <a:r>
              <a:rPr lang="en-ZA" altLang="en-US"/>
              <a:t>BSMP Outcomes (2 of 2)</a:t>
            </a:r>
          </a:p>
        </p:txBody>
      </p:sp>
      <p:sp>
        <p:nvSpPr>
          <p:cNvPr id="5" name="Content Placeholder 4"/>
          <p:cNvSpPr>
            <a:spLocks noGrp="1"/>
          </p:cNvSpPr>
          <p:nvPr>
            <p:ph idx="1"/>
          </p:nvPr>
        </p:nvSpPr>
        <p:spPr>
          <a:xfrm>
            <a:off x="604838" y="1220788"/>
            <a:ext cx="8229600" cy="4595812"/>
          </a:xfrm>
        </p:spPr>
        <p:txBody>
          <a:bodyPr rtlCol="0">
            <a:noAutofit/>
          </a:bodyPr>
          <a:lstStyle/>
          <a:p>
            <a:pPr marL="0" indent="0" fontAlgn="auto">
              <a:spcAft>
                <a:spcPts val="0"/>
              </a:spcAft>
              <a:buFont typeface="Arial"/>
              <a:buNone/>
              <a:defRPr/>
            </a:pPr>
            <a:r>
              <a:rPr lang="en-ZA" sz="1800" i="1" dirty="0"/>
              <a:t>The seven outcomes in a nutshell</a:t>
            </a:r>
          </a:p>
          <a:p>
            <a:pPr marL="0" indent="0" fontAlgn="auto">
              <a:spcAft>
                <a:spcPts val="0"/>
              </a:spcAft>
              <a:buFont typeface="Arial"/>
              <a:buNone/>
              <a:defRPr/>
            </a:pPr>
            <a:endParaRPr lang="en-ZA" sz="1800" dirty="0"/>
          </a:p>
          <a:p>
            <a:pPr fontAlgn="auto">
              <a:spcAft>
                <a:spcPts val="0"/>
              </a:spcAft>
              <a:buFont typeface="Arial"/>
              <a:buAutoNum type="arabicPeriod"/>
              <a:defRPr/>
            </a:pPr>
            <a:r>
              <a:rPr lang="en-ZA" sz="1800" dirty="0"/>
              <a:t>A wild baboon population is sustainably managed and conserved</a:t>
            </a:r>
          </a:p>
          <a:p>
            <a:pPr fontAlgn="auto">
              <a:spcAft>
                <a:spcPts val="0"/>
              </a:spcAft>
              <a:buFont typeface="Arial"/>
              <a:buAutoNum type="arabicPeriod"/>
              <a:defRPr/>
            </a:pPr>
            <a:r>
              <a:rPr lang="en-ZA" sz="1800" dirty="0"/>
              <a:t>Provision for regulatory requirements and promotion of compliance and law enforcement</a:t>
            </a:r>
          </a:p>
          <a:p>
            <a:pPr fontAlgn="auto">
              <a:spcAft>
                <a:spcPts val="0"/>
              </a:spcAft>
              <a:buFont typeface="Arial"/>
              <a:buAutoNum type="arabicPeriod"/>
              <a:defRPr/>
            </a:pPr>
            <a:r>
              <a:rPr lang="en-ZA" sz="1800" dirty="0"/>
              <a:t>Informed solutions and local action keep baboons in natural landscapes and reduce human – baboon conflict</a:t>
            </a:r>
          </a:p>
          <a:p>
            <a:pPr fontAlgn="auto">
              <a:spcAft>
                <a:spcPts val="0"/>
              </a:spcAft>
              <a:buFont typeface="Arial"/>
              <a:buAutoNum type="arabicPeriod"/>
              <a:defRPr/>
            </a:pPr>
            <a:r>
              <a:rPr lang="en-ZA" sz="1800" dirty="0"/>
              <a:t>Effective waste management ensures baboons cannot access human derived food</a:t>
            </a:r>
          </a:p>
          <a:p>
            <a:pPr fontAlgn="auto">
              <a:spcAft>
                <a:spcPts val="0"/>
              </a:spcAft>
              <a:buFont typeface="Arial"/>
              <a:buAutoNum type="arabicPeriod"/>
              <a:defRPr/>
            </a:pPr>
            <a:r>
              <a:rPr lang="en-ZA" sz="1800" dirty="0"/>
              <a:t>Communication, education and awareness enable conservation and wellbeing of baboons and mitigation of human-baboon conflict</a:t>
            </a:r>
          </a:p>
          <a:p>
            <a:pPr fontAlgn="auto">
              <a:spcAft>
                <a:spcPts val="0"/>
              </a:spcAft>
              <a:buFont typeface="Arial"/>
              <a:buAutoNum type="arabicPeriod"/>
              <a:defRPr/>
            </a:pPr>
            <a:r>
              <a:rPr lang="en-ZA" sz="1800" dirty="0"/>
              <a:t>Baboon friendly infrastructure and services</a:t>
            </a:r>
          </a:p>
          <a:p>
            <a:pPr fontAlgn="auto">
              <a:spcAft>
                <a:spcPts val="0"/>
              </a:spcAft>
              <a:buFont typeface="Arial"/>
              <a:buAutoNum type="arabicPeriod"/>
              <a:defRPr/>
            </a:pPr>
            <a:r>
              <a:rPr lang="en-ZA" sz="1800" dirty="0"/>
              <a:t>Adaptive management by monitoring, evaluation, research and stakeholder feedback</a:t>
            </a:r>
          </a:p>
        </p:txBody>
      </p:sp>
      <p:sp>
        <p:nvSpPr>
          <p:cNvPr id="25604" name="Slide Number Placehold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C9180F-3F6F-4B5A-B37D-A7D8AA62EFA2}" type="slidenum">
              <a:rPr lang="en-ZA" altLang="en-US">
                <a:latin typeface="Century Gothic" panose="020B0502020202020204" pitchFamily="34" charset="0"/>
              </a:rPr>
              <a:pPr fontAlgn="base">
                <a:spcBef>
                  <a:spcPct val="0"/>
                </a:spcBef>
                <a:spcAft>
                  <a:spcPct val="0"/>
                </a:spcAft>
              </a:pPr>
              <a:t>9</a:t>
            </a:fld>
            <a:endParaRPr lang="en-ZA" altLang="en-US">
              <a:latin typeface="Century Gothic" panose="020B0502020202020204" pitchFamily="34" charset="0"/>
            </a:endParaRPr>
          </a:p>
        </p:txBody>
      </p:sp>
      <p:pic>
        <p:nvPicPr>
          <p:cNvPr id="2560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1094" y="5626100"/>
            <a:ext cx="8715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8863" y="5911850"/>
            <a:ext cx="254793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heme/theme1.xml><?xml version="1.0" encoding="utf-8"?>
<a:theme xmlns:a="http://schemas.openxmlformats.org/drawingml/2006/main" name="City of Cape Town PPT">
  <a:themeElements>
    <a:clrScheme name="Custom 2">
      <a:dk1>
        <a:sysClr val="windowText" lastClr="000000"/>
      </a:dk1>
      <a:lt1>
        <a:sysClr val="window" lastClr="FFFFFF"/>
      </a:lt1>
      <a:dk2>
        <a:srgbClr val="BACF00"/>
      </a:dk2>
      <a:lt2>
        <a:srgbClr val="0098C5"/>
      </a:lt2>
      <a:accent1>
        <a:srgbClr val="C8006F"/>
      </a:accent1>
      <a:accent2>
        <a:srgbClr val="005870"/>
      </a:accent2>
      <a:accent3>
        <a:srgbClr val="446414"/>
      </a:accent3>
      <a:accent4>
        <a:srgbClr val="9D2235"/>
      </a:accent4>
      <a:accent5>
        <a:srgbClr val="47292E"/>
      </a:accent5>
      <a:accent6>
        <a:srgbClr val="98871F"/>
      </a:accent6>
      <a:hlink>
        <a:srgbClr val="C9571E"/>
      </a:hlink>
      <a:folHlink>
        <a:srgbClr val="63351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0082E87D61C543A64A6B7F84860497" ma:contentTypeVersion="2" ma:contentTypeDescription="Create a new document." ma:contentTypeScope="" ma:versionID="60110796e52326e5883e038cbdeb11d2">
  <xsd:schema xmlns:xsd="http://www.w3.org/2001/XMLSchema" xmlns:xs="http://www.w3.org/2001/XMLSchema" xmlns:p="http://schemas.microsoft.com/office/2006/metadata/properties" xmlns:ns1="http://schemas.microsoft.com/sharepoint/v3" xmlns:ns2="d7d33f58-1913-4746-95d8-041933a9ab53" targetNamespace="http://schemas.microsoft.com/office/2006/metadata/properties" ma:root="true" ma:fieldsID="78aa08a0d321b677f016ba852a60c194" ns1:_="" ns2:_="">
    <xsd:import namespace="http://schemas.microsoft.com/sharepoint/v3"/>
    <xsd:import namespace="d7d33f58-1913-4746-95d8-041933a9ab53"/>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7d33f58-1913-4746-95d8-041933a9ab5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19C704-D644-4FD7-AC1A-57A7EA1FE8DB}">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7d33f58-1913-4746-95d8-041933a9ab53"/>
    <ds:schemaRef ds:uri="http://www.w3.org/XML/1998/namespace"/>
    <ds:schemaRef ds:uri="http://purl.org/dc/dcmitype/"/>
  </ds:schemaRefs>
</ds:datastoreItem>
</file>

<file path=customXml/itemProps2.xml><?xml version="1.0" encoding="utf-8"?>
<ds:datastoreItem xmlns:ds="http://schemas.openxmlformats.org/officeDocument/2006/customXml" ds:itemID="{D18FA98D-0BF1-4A52-9B52-21D3A4B23FFC}">
  <ds:schemaRefs>
    <ds:schemaRef ds:uri="http://schemas.microsoft.com/sharepoint/v3/contenttype/forms"/>
  </ds:schemaRefs>
</ds:datastoreItem>
</file>

<file path=customXml/itemProps3.xml><?xml version="1.0" encoding="utf-8"?>
<ds:datastoreItem xmlns:ds="http://schemas.openxmlformats.org/officeDocument/2006/customXml" ds:itemID="{CC8BB26E-0810-49C1-94B3-F9E34A8AAE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7d33f58-1913-4746-95d8-041933a9ab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CCT_SlideMaster_19Aug14</Template>
  <TotalTime>2681</TotalTime>
  <Words>2906</Words>
  <Application>Microsoft Office PowerPoint</Application>
  <PresentationFormat>On-screen Show (4:3)</PresentationFormat>
  <Paragraphs>241</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Gothic</vt:lpstr>
      <vt:lpstr>Symbol</vt:lpstr>
      <vt:lpstr>Wingdings</vt:lpstr>
      <vt:lpstr>City of Cape Town PPT</vt:lpstr>
      <vt:lpstr>PowerPoint Presentation</vt:lpstr>
      <vt:lpstr>BABOON STRATEGIC MANAGEMENT PLAN  Implementation, transitioning preparations, timeframes, way forward</vt:lpstr>
      <vt:lpstr>AGENDA</vt:lpstr>
      <vt:lpstr>BACKGROUND – governance, outcomes, current context, interventions</vt:lpstr>
      <vt:lpstr>BACKGROUND – June 2022 to date</vt:lpstr>
      <vt:lpstr>BACKGROUND – June 2022 to date</vt:lpstr>
      <vt:lpstr>GOVERNANCE structure</vt:lpstr>
      <vt:lpstr>BSMP Outcomes (1 of 2)</vt:lpstr>
      <vt:lpstr>BSMP Outcomes (2 of 2)</vt:lpstr>
      <vt:lpstr>OPERATIONALISING the BSMP</vt:lpstr>
      <vt:lpstr>CONTEXT – Cape Peninsula Baboon Population (1 of 2)</vt:lpstr>
      <vt:lpstr>CONTEXT – Cape Peninsula Baboon Population (2 of 2)</vt:lpstr>
      <vt:lpstr>INTERVENTIONS and decisions (1 of 3)</vt:lpstr>
      <vt:lpstr>INTERVENTIONS and decisions (2 of 3)</vt:lpstr>
      <vt:lpstr>INTERVENTIONS and decisions (3 of 3)</vt:lpstr>
      <vt:lpstr>FENCING </vt:lpstr>
      <vt:lpstr>Baboon Strategic Fencing – Simon’s Town example </vt:lpstr>
      <vt:lpstr>WASTE MANAGEMENT</vt:lpstr>
      <vt:lpstr>LOCKABLE BINS</vt:lpstr>
      <vt:lpstr>THE WAY FORWARD</vt:lpstr>
      <vt:lpstr>Next steps (1 of 2)</vt:lpstr>
      <vt:lpstr>Next steps (2 of 2)</vt:lpstr>
      <vt:lpstr>What we know (1 of 2) </vt:lpstr>
      <vt:lpstr>What we know (2 of 2)</vt:lpstr>
      <vt:lpstr>What still needs to be determined (1 of 2)</vt:lpstr>
      <vt:lpstr>What still needs to be determined (2 of 2)</vt:lpstr>
      <vt:lpstr>  THANK YOU</vt:lpstr>
    </vt:vector>
  </TitlesOfParts>
  <Company>City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BABOON STRATEGIC MANAGEMENT PLAN</dc:title>
  <dc:creator>Keith Wiseman</dc:creator>
  <cp:lastModifiedBy>Petro van Rhyn</cp:lastModifiedBy>
  <cp:revision>169</cp:revision>
  <cp:lastPrinted>2014-04-22T07:42:32Z</cp:lastPrinted>
  <dcterms:created xsi:type="dcterms:W3CDTF">2023-02-28T09:40:40Z</dcterms:created>
  <dcterms:modified xsi:type="dcterms:W3CDTF">2024-04-01T15:58:17Z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0x010100510082E87D61C543A64A6B7F84860497</vt:lpwstr>
  </property>
</Properties>
</file>