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25" r:id="rId2"/>
    <p:sldMasterId id="2147483719" r:id="rId3"/>
    <p:sldMasterId id="2147483690" r:id="rId4"/>
    <p:sldMasterId id="2147483678" r:id="rId5"/>
    <p:sldMasterId id="2147483738" r:id="rId6"/>
    <p:sldMasterId id="2147483716" r:id="rId7"/>
    <p:sldMasterId id="2147483714" r:id="rId8"/>
  </p:sldMasterIdLst>
  <p:notesMasterIdLst>
    <p:notesMasterId r:id="rId37"/>
  </p:notesMasterIdLst>
  <p:handoutMasterIdLst>
    <p:handoutMasterId r:id="rId38"/>
  </p:handoutMasterIdLst>
  <p:sldIdLst>
    <p:sldId id="263" r:id="rId9"/>
    <p:sldId id="334" r:id="rId10"/>
    <p:sldId id="337" r:id="rId11"/>
    <p:sldId id="335" r:id="rId12"/>
    <p:sldId id="338" r:id="rId13"/>
    <p:sldId id="308" r:id="rId14"/>
    <p:sldId id="309" r:id="rId15"/>
    <p:sldId id="333" r:id="rId16"/>
    <p:sldId id="339" r:id="rId17"/>
    <p:sldId id="332" r:id="rId18"/>
    <p:sldId id="331" r:id="rId19"/>
    <p:sldId id="312" r:id="rId20"/>
    <p:sldId id="313" r:id="rId21"/>
    <p:sldId id="330" r:id="rId22"/>
    <p:sldId id="314" r:id="rId23"/>
    <p:sldId id="340" r:id="rId24"/>
    <p:sldId id="341" r:id="rId25"/>
    <p:sldId id="342" r:id="rId26"/>
    <p:sldId id="316" r:id="rId27"/>
    <p:sldId id="343" r:id="rId28"/>
    <p:sldId id="317" r:id="rId29"/>
    <p:sldId id="319" r:id="rId30"/>
    <p:sldId id="326" r:id="rId31"/>
    <p:sldId id="327" r:id="rId32"/>
    <p:sldId id="345" r:id="rId33"/>
    <p:sldId id="344" r:id="rId34"/>
    <p:sldId id="346" r:id="rId35"/>
    <p:sldId id="261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Phil McLean" initials="PM" lastIdx="10" clrIdx="3">
    <p:extLst>
      <p:ext uri="{19B8F6BF-5375-455C-9EA6-DF929625EA0E}">
        <p15:presenceInfo xmlns:p15="http://schemas.microsoft.com/office/powerpoint/2012/main" userId="S-1-5-21-3528385313-3887411669-492545649-223718" providerId="AD"/>
      </p:ext>
    </p:extLst>
  </p:cmAuthor>
  <p:cmAuthor id="4" name="Guest User" initials="GU" lastIdx="4" clrIdx="1">
    <p:extLst>
      <p:ext uri="{19B8F6BF-5375-455C-9EA6-DF929625EA0E}">
        <p15:presenceInfo xmlns:p15="http://schemas.microsoft.com/office/powerpoint/2012/main" userId="S::urn:spo:anon#f20c2276feb9418bf043a83f14c0043658fd0aa22f9f2ecca93764452914e4c5::" providerId="AD"/>
      </p:ext>
    </p:extLst>
  </p:cmAuthor>
  <p:cmAuthor id="5" name="Phil McLean" initials="PM [2]" lastIdx="16" clrIdx="0">
    <p:extLst>
      <p:ext uri="{19B8F6BF-5375-455C-9EA6-DF929625EA0E}">
        <p15:presenceInfo xmlns:p15="http://schemas.microsoft.com/office/powerpoint/2012/main" userId="S::phil.mclean@westerncape.gov.za::d0907066-ba54-4a57-a300-c8834197e7b5" providerId="AD"/>
      </p:ext>
    </p:extLst>
  </p:cmAuthor>
  <p:cmAuthor id="6" name="Guest User" initials="GU [2]" lastIdx="2" clrIdx="2">
    <p:extLst>
      <p:ext uri="{19B8F6BF-5375-455C-9EA6-DF929625EA0E}">
        <p15:presenceInfo xmlns:p15="http://schemas.microsoft.com/office/powerpoint/2012/main" userId="S::urn:spo:anon#14e14a4e691e84542b75a57c189bd00ada15284054f8f2bc15cf25f1ec3efa76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71"/>
    <a:srgbClr val="AED242"/>
    <a:srgbClr val="005B7F"/>
    <a:srgbClr val="299DCC"/>
    <a:srgbClr val="649C2C"/>
    <a:srgbClr val="A3C42A"/>
    <a:srgbClr val="2181A7"/>
    <a:srgbClr val="CAE454"/>
    <a:srgbClr val="B3D335"/>
    <a:srgbClr val="298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63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4F66B-E2FF-47D9-A582-FFAA0E317C91}" type="datetimeFigureOut">
              <a:rPr lang="en-ZA" smtClean="0"/>
              <a:t>10/06/2020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AFCA-0693-40E7-AB2B-09A5AA2291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4866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CEB68-461D-4B5F-A4B6-92E3798B4A02}" type="datetimeFigureOut">
              <a:rPr lang="en-ZA" smtClean="0"/>
              <a:t>10/06/2020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4659A-4A3A-46BD-962A-2E39C27158C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5187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left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05286" y="0"/>
            <a:ext cx="4238714" cy="6229885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5274" y="154522"/>
            <a:ext cx="4623275" cy="295614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58991" y="254364"/>
            <a:ext cx="3589234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58991" y="2816335"/>
            <a:ext cx="3600000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45274" y="3255221"/>
            <a:ext cx="4623275" cy="295614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30803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76571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556652"/>
            <a:ext cx="7733944" cy="88222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325906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4811713" y="1743075"/>
            <a:ext cx="3973512" cy="41529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4959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81347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280000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245221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86313" y="1768475"/>
            <a:ext cx="3836987" cy="4195763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26163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hit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973652" y="1482403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973652" y="288058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73652" y="3175713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 hasCustomPrompt="1"/>
          </p:nvPr>
        </p:nvSpPr>
        <p:spPr>
          <a:xfrm>
            <a:off x="330199" y="1672046"/>
            <a:ext cx="3789363" cy="411026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AED242"/>
                </a:solidFill>
              </a:defRPr>
            </a:lvl1pPr>
          </a:lstStyle>
          <a:p>
            <a:r>
              <a:rPr lang="en-US" dirty="0" smtClean="0"/>
              <a:t>Click to add chart</a:t>
            </a:r>
          </a:p>
          <a:p>
            <a:endParaRPr lang="en-ZA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7596" y="424610"/>
            <a:ext cx="3800268" cy="949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b="0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heading of graphic</a:t>
            </a:r>
          </a:p>
        </p:txBody>
      </p:sp>
    </p:spTree>
    <p:extLst>
      <p:ext uri="{BB962C8B-B14F-4D97-AF65-F5344CB8AC3E}">
        <p14:creationId xmlns:p14="http://schemas.microsoft.com/office/powerpoint/2010/main" val="345809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0415" y="1801906"/>
            <a:ext cx="5460763" cy="1924800"/>
          </a:xfrm>
          <a:prstGeom prst="rect">
            <a:avLst/>
          </a:prstGeom>
        </p:spPr>
        <p:txBody>
          <a:bodyPr anchor="b"/>
          <a:lstStyle>
            <a:lvl1pPr algn="l">
              <a:defRPr sz="3000" b="1" i="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Edit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0415" y="4369581"/>
            <a:ext cx="5452217" cy="3496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spc="100" baseline="0">
                <a:solidFill>
                  <a:srgbClr val="005B7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edit PRESENTER NAME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0415" y="4821756"/>
            <a:ext cx="5441203" cy="49343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00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job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587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676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left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05286" y="1"/>
            <a:ext cx="4238714" cy="6238430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5274" y="154522"/>
            <a:ext cx="4623275" cy="607536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58991" y="245818"/>
            <a:ext cx="3589234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58991" y="2816335"/>
            <a:ext cx="3600000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40237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in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72000" y="1"/>
            <a:ext cx="4572000" cy="6238430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7702" y="1480670"/>
            <a:ext cx="3782466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39156" y="254364"/>
            <a:ext cx="3791012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39156" y="2816335"/>
            <a:ext cx="3782466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 hasCustomPrompt="1"/>
          </p:nvPr>
        </p:nvSpPr>
        <p:spPr>
          <a:xfrm>
            <a:off x="5106173" y="264978"/>
            <a:ext cx="3460986" cy="264059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  <p:sp>
        <p:nvSpPr>
          <p:cNvPr id="12" name="Chart Placeholder 4"/>
          <p:cNvSpPr>
            <a:spLocks noGrp="1"/>
          </p:cNvSpPr>
          <p:nvPr>
            <p:ph type="chart" sz="quarter" idx="15" hasCustomPrompt="1"/>
          </p:nvPr>
        </p:nvSpPr>
        <p:spPr>
          <a:xfrm>
            <a:off x="5104748" y="3348592"/>
            <a:ext cx="3463836" cy="264059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798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  <p15:guide id="6" orient="horz" pos="161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73322"/>
            <a:ext cx="2967038" cy="381996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5B7F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to add photo</a:t>
            </a:r>
            <a:endParaRPr lang="en-ZA" dirty="0" smtClean="0"/>
          </a:p>
          <a:p>
            <a:endParaRPr lang="en-ZA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176962" y="1262195"/>
            <a:ext cx="2967038" cy="38306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088481" y="1262195"/>
            <a:ext cx="2967038" cy="38306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5160773"/>
            <a:ext cx="2662238" cy="94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36259" y="5160773"/>
            <a:ext cx="2671482" cy="94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338047" y="5160773"/>
            <a:ext cx="2644868" cy="940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833717" y="143269"/>
            <a:ext cx="7476566" cy="1044598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3000" b="1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Edit slide heading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60271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3249" userDrawn="1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53824" y="136732"/>
            <a:ext cx="4358355" cy="52814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45280" y="5418137"/>
            <a:ext cx="4366899" cy="8117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656033" y="5418138"/>
            <a:ext cx="4359600" cy="8117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56656" y="136732"/>
            <a:ext cx="4358355" cy="52814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32604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3413" userDrawn="1">
          <p15:clr>
            <a:srgbClr val="FBAE40"/>
          </p15:clr>
        </p15:guide>
        <p15:guide id="5" orient="horz" pos="82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 then RIGHT-CLICK and SEND TO BACK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Edit text block</a:t>
            </a:r>
          </a:p>
        </p:txBody>
      </p:sp>
    </p:spTree>
    <p:extLst>
      <p:ext uri="{BB962C8B-B14F-4D97-AF65-F5344CB8AC3E}">
        <p14:creationId xmlns:p14="http://schemas.microsoft.com/office/powerpoint/2010/main" val="2405481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91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63601" y="1481346"/>
            <a:ext cx="7733468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280002"/>
            <a:ext cx="7742015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896740" y="2910336"/>
            <a:ext cx="3707509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2910336"/>
            <a:ext cx="3590474" cy="2743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2628535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4" userDrawn="1">
          <p15:clr>
            <a:srgbClr val="FBAE40"/>
          </p15:clr>
        </p15:guide>
        <p15:guide id="4" pos="5420" userDrawn="1">
          <p15:clr>
            <a:srgbClr val="FBAE40"/>
          </p15:clr>
        </p15:guide>
        <p15:guide id="5" orient="horz" pos="799" userDrawn="1">
          <p15:clr>
            <a:srgbClr val="FBAE40"/>
          </p15:clr>
        </p15:guide>
        <p15:guide id="6" orient="horz" pos="161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 then RIGHT-CLICK and SEND TO BACK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Edit text block</a:t>
            </a:r>
          </a:p>
        </p:txBody>
      </p:sp>
    </p:spTree>
    <p:extLst>
      <p:ext uri="{BB962C8B-B14F-4D97-AF65-F5344CB8AC3E}">
        <p14:creationId xmlns:p14="http://schemas.microsoft.com/office/powerpoint/2010/main" val="749270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91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OR FULL PHOTO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tIns="2520000"/>
          <a:lstStyle>
            <a:lvl1pPr marL="0" indent="0" algn="ctr">
              <a:buNone/>
              <a:defRPr sz="2000" baseline="0">
                <a:solidFill>
                  <a:srgbClr val="005B7F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ZA" dirty="0" smtClean="0"/>
              <a:t>Click to insert full page photo or map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937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13503" y="6067515"/>
            <a:ext cx="7934770" cy="790486"/>
            <a:chOff x="1213503" y="6255521"/>
            <a:chExt cx="7934770" cy="602479"/>
          </a:xfrm>
        </p:grpSpPr>
        <p:sp>
          <p:nvSpPr>
            <p:cNvPr id="18" name="Isosceles Triangle 6"/>
            <p:cNvSpPr/>
            <p:nvPr userDrawn="1"/>
          </p:nvSpPr>
          <p:spPr>
            <a:xfrm>
              <a:off x="1239140" y="6255521"/>
              <a:ext cx="7909133" cy="602479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Isosceles Triangle 6"/>
            <p:cNvSpPr/>
            <p:nvPr userDrawn="1"/>
          </p:nvSpPr>
          <p:spPr>
            <a:xfrm>
              <a:off x="1213503" y="6614445"/>
              <a:ext cx="5503491" cy="2435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8068 h 308068"/>
                <a:gd name="connsiteX1" fmla="*/ 4707828 w 7904860"/>
                <a:gd name="connsiteY1" fmla="*/ 0 h 308068"/>
                <a:gd name="connsiteX2" fmla="*/ 7904860 w 7904860"/>
                <a:gd name="connsiteY2" fmla="*/ 308068 h 308068"/>
                <a:gd name="connsiteX3" fmla="*/ 0 w 7904860"/>
                <a:gd name="connsiteY3" fmla="*/ 308068 h 30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8068">
                  <a:moveTo>
                    <a:pt x="0" y="308068"/>
                  </a:moveTo>
                  <a:lnTo>
                    <a:pt x="4707828" y="0"/>
                  </a:lnTo>
                  <a:lnTo>
                    <a:pt x="7904860" y="308068"/>
                  </a:lnTo>
                  <a:lnTo>
                    <a:pt x="0" y="308068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06" y="6372960"/>
            <a:ext cx="2242800" cy="41344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555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4" r:id="rId2"/>
    <p:sldLayoutId id="2147483737" r:id="rId3"/>
    <p:sldLayoutId id="2147483736" r:id="rId4"/>
    <p:sldLayoutId id="2147483741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52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5811140"/>
            <a:ext cx="5828232" cy="104685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1"/>
          <p:cNvSpPr/>
          <p:nvPr userDrawn="1"/>
        </p:nvSpPr>
        <p:spPr>
          <a:xfrm>
            <a:off x="0" y="6417892"/>
            <a:ext cx="3802879" cy="440107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93862" y="5366759"/>
            <a:ext cx="8050138" cy="1491240"/>
            <a:chOff x="1093862" y="5148942"/>
            <a:chExt cx="8050138" cy="1709057"/>
          </a:xfrm>
        </p:grpSpPr>
        <p:sp>
          <p:nvSpPr>
            <p:cNvPr id="10" name="Isosceles Triangle 6"/>
            <p:cNvSpPr/>
            <p:nvPr userDrawn="1"/>
          </p:nvSpPr>
          <p:spPr>
            <a:xfrm>
              <a:off x="1234867" y="5148942"/>
              <a:ext cx="7909133" cy="1709057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Isosceles Triangle 6"/>
            <p:cNvSpPr/>
            <p:nvPr userDrawn="1"/>
          </p:nvSpPr>
          <p:spPr>
            <a:xfrm>
              <a:off x="1093862" y="6294844"/>
              <a:ext cx="5487319" cy="5631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292243">
                  <a:moveTo>
                    <a:pt x="0" y="292204"/>
                  </a:moveTo>
                  <a:lnTo>
                    <a:pt x="4012162" y="0"/>
                  </a:lnTo>
                  <a:cubicBezTo>
                    <a:pt x="4020263" y="801"/>
                    <a:pt x="7906284" y="296166"/>
                    <a:pt x="7904860" y="292204"/>
                  </a:cubicBezTo>
                  <a:lnTo>
                    <a:pt x="0" y="292204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704" y="6106840"/>
            <a:ext cx="2735653" cy="5042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53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42" r:id="rId2"/>
    <p:sldLayoutId id="214748374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3D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1"/>
          <p:cNvSpPr/>
          <p:nvPr userDrawn="1"/>
        </p:nvSpPr>
        <p:spPr>
          <a:xfrm>
            <a:off x="0" y="6662738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6429032"/>
            <a:ext cx="2080407" cy="383506"/>
          </a:xfrm>
          <a:prstGeom prst="rect">
            <a:avLst/>
          </a:prstGeom>
        </p:spPr>
      </p:pic>
      <p:sp>
        <p:nvSpPr>
          <p:cNvPr id="13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298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0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544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4" y="6435694"/>
            <a:ext cx="1902481" cy="350707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289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4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5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6451945"/>
            <a:ext cx="1969334" cy="363031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696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44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9" y="523373"/>
            <a:ext cx="4466326" cy="786325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 rot="5400000" flipV="1">
            <a:off x="3601451" y="1315449"/>
            <a:ext cx="1941099" cy="9144000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28238"/>
              <a:gd name="connsiteY0" fmla="*/ 602479 h 602479"/>
              <a:gd name="connsiteX1" fmla="*/ 7928238 w 7928238"/>
              <a:gd name="connsiteY1" fmla="*/ 0 h 602479"/>
              <a:gd name="connsiteX2" fmla="*/ 7904860 w 7928238"/>
              <a:gd name="connsiteY2" fmla="*/ 602479 h 602479"/>
              <a:gd name="connsiteX3" fmla="*/ 0 w 7928238"/>
              <a:gd name="connsiteY3" fmla="*/ 602479 h 602479"/>
              <a:gd name="connsiteX0" fmla="*/ 0 w 7909133"/>
              <a:gd name="connsiteY0" fmla="*/ 587986 h 587986"/>
              <a:gd name="connsiteX1" fmla="*/ 7909133 w 7909133"/>
              <a:gd name="connsiteY1" fmla="*/ 0 h 587986"/>
              <a:gd name="connsiteX2" fmla="*/ 7904860 w 7909133"/>
              <a:gd name="connsiteY2" fmla="*/ 587986 h 587986"/>
              <a:gd name="connsiteX3" fmla="*/ 0 w 7909133"/>
              <a:gd name="connsiteY3" fmla="*/ 587986 h 587986"/>
              <a:gd name="connsiteX0" fmla="*/ 0 w 7928238"/>
              <a:gd name="connsiteY0" fmla="*/ 594197 h 594197"/>
              <a:gd name="connsiteX1" fmla="*/ 7928238 w 7928238"/>
              <a:gd name="connsiteY1" fmla="*/ 0 h 594197"/>
              <a:gd name="connsiteX2" fmla="*/ 7904860 w 7928238"/>
              <a:gd name="connsiteY2" fmla="*/ 594197 h 594197"/>
              <a:gd name="connsiteX3" fmla="*/ 0 w 7928238"/>
              <a:gd name="connsiteY3" fmla="*/ 594197 h 59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8238" h="594197">
                <a:moveTo>
                  <a:pt x="0" y="594197"/>
                </a:moveTo>
                <a:lnTo>
                  <a:pt x="7928238" y="0"/>
                </a:lnTo>
                <a:cubicBezTo>
                  <a:pt x="7926814" y="200826"/>
                  <a:pt x="7906284" y="393371"/>
                  <a:pt x="7904860" y="594197"/>
                </a:cubicBezTo>
                <a:lnTo>
                  <a:pt x="0" y="594197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Isosceles Triangle 6"/>
          <p:cNvSpPr/>
          <p:nvPr userDrawn="1"/>
        </p:nvSpPr>
        <p:spPr>
          <a:xfrm rot="5400000" flipV="1">
            <a:off x="5751288" y="3478168"/>
            <a:ext cx="1936418" cy="4807743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11921 h 311921"/>
              <a:gd name="connsiteX1" fmla="*/ 4174909 w 7904860"/>
              <a:gd name="connsiteY1" fmla="*/ 0 h 311921"/>
              <a:gd name="connsiteX2" fmla="*/ 7904860 w 7904860"/>
              <a:gd name="connsiteY2" fmla="*/ 311921 h 311921"/>
              <a:gd name="connsiteX3" fmla="*/ 0 w 7904860"/>
              <a:gd name="connsiteY3" fmla="*/ 311921 h 311921"/>
              <a:gd name="connsiteX0" fmla="*/ 0 w 7904860"/>
              <a:gd name="connsiteY0" fmla="*/ 312035 h 312035"/>
              <a:gd name="connsiteX1" fmla="*/ 4174909 w 7904860"/>
              <a:gd name="connsiteY1" fmla="*/ 114 h 312035"/>
              <a:gd name="connsiteX2" fmla="*/ 7904860 w 7904860"/>
              <a:gd name="connsiteY2" fmla="*/ 312035 h 312035"/>
              <a:gd name="connsiteX3" fmla="*/ 0 w 7904860"/>
              <a:gd name="connsiteY3" fmla="*/ 312035 h 312035"/>
              <a:gd name="connsiteX0" fmla="*/ 0 w 7904860"/>
              <a:gd name="connsiteY0" fmla="*/ 311963 h 312328"/>
              <a:gd name="connsiteX1" fmla="*/ 4174909 w 7904860"/>
              <a:gd name="connsiteY1" fmla="*/ 42 h 312328"/>
              <a:gd name="connsiteX2" fmla="*/ 7904860 w 7904860"/>
              <a:gd name="connsiteY2" fmla="*/ 311963 h 312328"/>
              <a:gd name="connsiteX3" fmla="*/ 0 w 7904860"/>
              <a:gd name="connsiteY3" fmla="*/ 311963 h 31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12328">
                <a:moveTo>
                  <a:pt x="0" y="311963"/>
                </a:moveTo>
                <a:lnTo>
                  <a:pt x="4174909" y="42"/>
                </a:lnTo>
                <a:cubicBezTo>
                  <a:pt x="4173485" y="-4231"/>
                  <a:pt x="7906285" y="324782"/>
                  <a:pt x="7904860" y="311963"/>
                </a:cubicBezTo>
                <a:lnTo>
                  <a:pt x="0" y="311963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5" name="Group 14"/>
          <p:cNvGrpSpPr/>
          <p:nvPr userDrawn="1"/>
        </p:nvGrpSpPr>
        <p:grpSpPr>
          <a:xfrm rot="16200000" flipH="1">
            <a:off x="4287853" y="2001856"/>
            <a:ext cx="6858001" cy="2854292"/>
            <a:chOff x="-2" y="4255807"/>
            <a:chExt cx="4990746" cy="2602230"/>
          </a:xfrm>
        </p:grpSpPr>
        <p:sp>
          <p:nvSpPr>
            <p:cNvPr id="16" name="Isosceles Triangle 6"/>
            <p:cNvSpPr/>
            <p:nvPr userDrawn="1"/>
          </p:nvSpPr>
          <p:spPr>
            <a:xfrm flipH="1">
              <a:off x="-2" y="4255807"/>
              <a:ext cx="4988051" cy="2602061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Isosceles Triangle 6"/>
            <p:cNvSpPr/>
            <p:nvPr userDrawn="1"/>
          </p:nvSpPr>
          <p:spPr>
            <a:xfrm flipH="1">
              <a:off x="5387" y="5561682"/>
              <a:ext cx="4985357" cy="12963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0119 h 300157"/>
                <a:gd name="connsiteX1" fmla="*/ 3942747 w 7904860"/>
                <a:gd name="connsiteY1" fmla="*/ 0 h 300157"/>
                <a:gd name="connsiteX2" fmla="*/ 7904860 w 7904860"/>
                <a:gd name="connsiteY2" fmla="*/ 300119 h 300157"/>
                <a:gd name="connsiteX3" fmla="*/ 0 w 7904860"/>
                <a:gd name="connsiteY3" fmla="*/ 300119 h 30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0157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597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884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 flipV="1">
            <a:off x="0" y="4375450"/>
            <a:ext cx="9144000" cy="2482548"/>
            <a:chOff x="-1" y="-8546"/>
            <a:chExt cx="9164682" cy="2159127"/>
          </a:xfrm>
        </p:grpSpPr>
        <p:sp>
          <p:nvSpPr>
            <p:cNvPr id="7" name="Isosceles Triangle 6"/>
            <p:cNvSpPr/>
            <p:nvPr userDrawn="1"/>
          </p:nvSpPr>
          <p:spPr>
            <a:xfrm rot="16200000">
              <a:off x="3511899" y="-3520446"/>
              <a:ext cx="2140882" cy="9164682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28238"/>
                <a:gd name="connsiteY0" fmla="*/ 602479 h 602479"/>
                <a:gd name="connsiteX1" fmla="*/ 7928238 w 7928238"/>
                <a:gd name="connsiteY1" fmla="*/ 0 h 602479"/>
                <a:gd name="connsiteX2" fmla="*/ 7904860 w 7928238"/>
                <a:gd name="connsiteY2" fmla="*/ 602479 h 602479"/>
                <a:gd name="connsiteX3" fmla="*/ 0 w 7928238"/>
                <a:gd name="connsiteY3" fmla="*/ 602479 h 602479"/>
                <a:gd name="connsiteX0" fmla="*/ 0 w 7909133"/>
                <a:gd name="connsiteY0" fmla="*/ 587986 h 587986"/>
                <a:gd name="connsiteX1" fmla="*/ 7909133 w 7909133"/>
                <a:gd name="connsiteY1" fmla="*/ 0 h 587986"/>
                <a:gd name="connsiteX2" fmla="*/ 7904860 w 7909133"/>
                <a:gd name="connsiteY2" fmla="*/ 587986 h 587986"/>
                <a:gd name="connsiteX3" fmla="*/ 0 w 7909133"/>
                <a:gd name="connsiteY3" fmla="*/ 587986 h 587986"/>
                <a:gd name="connsiteX0" fmla="*/ 0 w 7928238"/>
                <a:gd name="connsiteY0" fmla="*/ 594197 h 594197"/>
                <a:gd name="connsiteX1" fmla="*/ 7928238 w 7928238"/>
                <a:gd name="connsiteY1" fmla="*/ 0 h 594197"/>
                <a:gd name="connsiteX2" fmla="*/ 7904860 w 7928238"/>
                <a:gd name="connsiteY2" fmla="*/ 594197 h 594197"/>
                <a:gd name="connsiteX3" fmla="*/ 0 w 7928238"/>
                <a:gd name="connsiteY3" fmla="*/ 594197 h 59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28238" h="594197">
                  <a:moveTo>
                    <a:pt x="0" y="594197"/>
                  </a:moveTo>
                  <a:lnTo>
                    <a:pt x="7928238" y="0"/>
                  </a:lnTo>
                  <a:cubicBezTo>
                    <a:pt x="7926814" y="200826"/>
                    <a:pt x="7906284" y="393371"/>
                    <a:pt x="7904860" y="594197"/>
                  </a:cubicBezTo>
                  <a:lnTo>
                    <a:pt x="0" y="594197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" name="Isosceles Triangle 6"/>
            <p:cNvSpPr/>
            <p:nvPr userDrawn="1"/>
          </p:nvSpPr>
          <p:spPr>
            <a:xfrm rot="16200000">
              <a:off x="5685100" y="-1308323"/>
              <a:ext cx="2150582" cy="4767226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11921 h 311921"/>
                <a:gd name="connsiteX1" fmla="*/ 4174909 w 7904860"/>
                <a:gd name="connsiteY1" fmla="*/ 0 h 311921"/>
                <a:gd name="connsiteX2" fmla="*/ 7904860 w 7904860"/>
                <a:gd name="connsiteY2" fmla="*/ 311921 h 311921"/>
                <a:gd name="connsiteX3" fmla="*/ 0 w 7904860"/>
                <a:gd name="connsiteY3" fmla="*/ 311921 h 311921"/>
                <a:gd name="connsiteX0" fmla="*/ 0 w 7904860"/>
                <a:gd name="connsiteY0" fmla="*/ 312035 h 312035"/>
                <a:gd name="connsiteX1" fmla="*/ 4174909 w 7904860"/>
                <a:gd name="connsiteY1" fmla="*/ 114 h 312035"/>
                <a:gd name="connsiteX2" fmla="*/ 7904860 w 7904860"/>
                <a:gd name="connsiteY2" fmla="*/ 312035 h 312035"/>
                <a:gd name="connsiteX3" fmla="*/ 0 w 7904860"/>
                <a:gd name="connsiteY3" fmla="*/ 312035 h 312035"/>
                <a:gd name="connsiteX0" fmla="*/ 0 w 7904860"/>
                <a:gd name="connsiteY0" fmla="*/ 311963 h 312328"/>
                <a:gd name="connsiteX1" fmla="*/ 4174909 w 7904860"/>
                <a:gd name="connsiteY1" fmla="*/ 42 h 312328"/>
                <a:gd name="connsiteX2" fmla="*/ 7904860 w 7904860"/>
                <a:gd name="connsiteY2" fmla="*/ 311963 h 312328"/>
                <a:gd name="connsiteX3" fmla="*/ 0 w 7904860"/>
                <a:gd name="connsiteY3" fmla="*/ 311963 h 31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12328">
                  <a:moveTo>
                    <a:pt x="0" y="311963"/>
                  </a:moveTo>
                  <a:lnTo>
                    <a:pt x="4174909" y="42"/>
                  </a:lnTo>
                  <a:cubicBezTo>
                    <a:pt x="4173485" y="-4231"/>
                    <a:pt x="7906285" y="324782"/>
                    <a:pt x="7904860" y="311963"/>
                  </a:cubicBezTo>
                  <a:lnTo>
                    <a:pt x="0" y="311963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 rot="5400000">
            <a:off x="-2018946" y="2018944"/>
            <a:ext cx="6858001" cy="2820113"/>
            <a:chOff x="-2" y="4255807"/>
            <a:chExt cx="4990746" cy="2602230"/>
          </a:xfrm>
        </p:grpSpPr>
        <p:sp>
          <p:nvSpPr>
            <p:cNvPr id="9" name="Isosceles Triangle 6"/>
            <p:cNvSpPr/>
            <p:nvPr userDrawn="1"/>
          </p:nvSpPr>
          <p:spPr>
            <a:xfrm flipH="1">
              <a:off x="-2" y="4255807"/>
              <a:ext cx="4988051" cy="2602061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Isosceles Triangle 6"/>
            <p:cNvSpPr/>
            <p:nvPr userDrawn="1"/>
          </p:nvSpPr>
          <p:spPr>
            <a:xfrm flipH="1">
              <a:off x="5387" y="5561682"/>
              <a:ext cx="4985357" cy="12963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0119 h 300157"/>
                <a:gd name="connsiteX1" fmla="*/ 3942747 w 7904860"/>
                <a:gd name="connsiteY1" fmla="*/ 0 h 300157"/>
                <a:gd name="connsiteX2" fmla="*/ 7904860 w 7904860"/>
                <a:gd name="connsiteY2" fmla="*/ 300119 h 300157"/>
                <a:gd name="connsiteX3" fmla="*/ 0 w 7904860"/>
                <a:gd name="connsiteY3" fmla="*/ 300119 h 30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0157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21" y="353245"/>
            <a:ext cx="3268136" cy="57537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589376" y="2973937"/>
            <a:ext cx="4990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5B7F"/>
                </a:solidFill>
                <a:latin typeface="Gill Sans MT" panose="020B0502020104020203" pitchFamily="34" charset="0"/>
              </a:rPr>
              <a:t>THANK YOU.</a:t>
            </a:r>
            <a:endParaRPr lang="en-ZA" sz="4400" b="1" dirty="0">
              <a:solidFill>
                <a:srgbClr val="005B7F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6517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777" y="215545"/>
            <a:ext cx="6115050" cy="192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708" y="4166694"/>
            <a:ext cx="5382990" cy="3007722"/>
          </a:xfrm>
        </p:spPr>
        <p:txBody>
          <a:bodyPr/>
          <a:lstStyle/>
          <a:p>
            <a:r>
              <a:rPr lang="en-US" dirty="0" smtClean="0"/>
              <a:t>The Web of Life – </a:t>
            </a:r>
            <a:br>
              <a:rPr lang="en-US" dirty="0" smtClean="0"/>
            </a:br>
            <a:r>
              <a:rPr lang="en-US" dirty="0" smtClean="0"/>
              <a:t>All about Interdependence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ZA" sz="2800" b="0" dirty="0" smtClean="0">
                <a:solidFill>
                  <a:srgbClr val="A3C42A"/>
                </a:solidFill>
              </a:rPr>
              <a:t>11 </a:t>
            </a:r>
            <a:r>
              <a:rPr lang="en-ZA" sz="2800" b="0" dirty="0">
                <a:solidFill>
                  <a:srgbClr val="A3C42A"/>
                </a:solidFill>
              </a:rPr>
              <a:t>June – ages 8 – 12</a:t>
            </a:r>
            <a:br>
              <a:rPr lang="en-ZA" sz="2800" b="0" dirty="0">
                <a:solidFill>
                  <a:srgbClr val="A3C42A"/>
                </a:solidFill>
              </a:rPr>
            </a:br>
            <a:r>
              <a:rPr lang="en-ZA" sz="2800" b="0" dirty="0" smtClean="0">
                <a:solidFill>
                  <a:srgbClr val="A3C42A"/>
                </a:solidFill>
              </a:rPr>
              <a:t>13h30 </a:t>
            </a:r>
            <a:r>
              <a:rPr lang="en-ZA" sz="2800" b="0" dirty="0">
                <a:solidFill>
                  <a:srgbClr val="A3C42A"/>
                </a:solidFill>
              </a:rPr>
              <a:t>Session</a:t>
            </a:r>
            <a:br>
              <a:rPr lang="en-ZA" sz="2800" b="0" dirty="0">
                <a:solidFill>
                  <a:srgbClr val="A3C42A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5718" y="5320932"/>
            <a:ext cx="5452217" cy="349623"/>
          </a:xfrm>
        </p:spPr>
        <p:txBody>
          <a:bodyPr/>
          <a:lstStyle/>
          <a:p>
            <a:r>
              <a:rPr lang="en-ZA" dirty="0" smtClean="0"/>
              <a:t>Edward adonis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2708" y="5515303"/>
            <a:ext cx="5441203" cy="493432"/>
          </a:xfrm>
        </p:spPr>
        <p:txBody>
          <a:bodyPr/>
          <a:lstStyle/>
          <a:p>
            <a:r>
              <a:rPr lang="en-US" dirty="0" smtClean="0"/>
              <a:t>Stakeholder Engagement Officer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7" y="583561"/>
            <a:ext cx="3891787" cy="685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566" y="1326368"/>
            <a:ext cx="1145261" cy="247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10" y="1263613"/>
            <a:ext cx="2607627" cy="860687"/>
          </a:xfrm>
          <a:prstGeom prst="rect">
            <a:avLst/>
          </a:prstGeom>
        </p:spPr>
      </p:pic>
      <p:sp>
        <p:nvSpPr>
          <p:cNvPr id="11" name="AutoShape 2" descr="Small plant soybean icon cartoon style Royalty Free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9" name="AutoShape 6" descr="Check Out Lawn Care Tips - Cartoon Grass Vector Png, Transparent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82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 txBox="1">
            <a:spLocks/>
          </p:cNvSpPr>
          <p:nvPr/>
        </p:nvSpPr>
        <p:spPr>
          <a:xfrm>
            <a:off x="234229" y="189539"/>
            <a:ext cx="8374062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Some seeds are eaten and dispersed as animals move around.</a:t>
            </a:r>
            <a:endParaRPr lang="en-ZA" dirty="0">
              <a:solidFill>
                <a:srgbClr val="005671"/>
              </a:solidFill>
            </a:endParaRPr>
          </a:p>
        </p:txBody>
      </p:sp>
      <p:sp>
        <p:nvSpPr>
          <p:cNvPr id="4" name="Text Placeholder 7"/>
          <p:cNvSpPr txBox="1">
            <a:spLocks/>
          </p:cNvSpPr>
          <p:nvPr/>
        </p:nvSpPr>
        <p:spPr>
          <a:xfrm>
            <a:off x="6007102" y="3336923"/>
            <a:ext cx="2970644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“Hitchhiking” – attaching to animal fur/skin/clothing to help disperse seeds.</a:t>
            </a:r>
            <a:endParaRPr lang="en-ZA" dirty="0">
              <a:solidFill>
                <a:srgbClr val="00567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36" y="1093180"/>
            <a:ext cx="2612304" cy="2894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779" y="1095996"/>
            <a:ext cx="2926475" cy="2026855"/>
          </a:xfrm>
          <a:prstGeom prst="rect">
            <a:avLst/>
          </a:prstGeom>
        </p:spPr>
      </p:pic>
      <p:sp>
        <p:nvSpPr>
          <p:cNvPr id="7" name="AutoShape 2" descr="How animals disperse seeds – How It Wor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733" y="1093180"/>
            <a:ext cx="2503053" cy="2030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567" y="3253797"/>
            <a:ext cx="2522219" cy="1678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36" y="4214089"/>
            <a:ext cx="2612304" cy="1907081"/>
          </a:xfrm>
          <a:prstGeom prst="rect">
            <a:avLst/>
          </a:prstGeom>
        </p:spPr>
      </p:pic>
      <p:sp>
        <p:nvSpPr>
          <p:cNvPr id="11" name="Curved Up Arrow 10"/>
          <p:cNvSpPr/>
          <p:nvPr/>
        </p:nvSpPr>
        <p:spPr>
          <a:xfrm rot="5400000" flipH="1">
            <a:off x="4987060" y="2437856"/>
            <a:ext cx="1371452" cy="1228436"/>
          </a:xfrm>
          <a:prstGeom prst="curvedUpArrow">
            <a:avLst/>
          </a:prstGeom>
          <a:solidFill>
            <a:srgbClr val="AED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25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2" descr="Rabbit Hole Pictures | Download Free Images on Unspl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7"/>
          <p:cNvSpPr txBox="1">
            <a:spLocks/>
          </p:cNvSpPr>
          <p:nvPr/>
        </p:nvSpPr>
        <p:spPr>
          <a:xfrm>
            <a:off x="3629890" y="944335"/>
            <a:ext cx="4471698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AED242"/>
                </a:solidFill>
              </a:rPr>
              <a:t>Rabbits rely on burrows to be safe underground.</a:t>
            </a:r>
            <a:endParaRPr lang="en-ZA" dirty="0">
              <a:solidFill>
                <a:srgbClr val="AED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5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veld fi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827" y="677574"/>
            <a:ext cx="6953391" cy="6031152"/>
          </a:xfrm>
          <a:prstGeom prst="rect">
            <a:avLst/>
          </a:prstGeom>
        </p:spPr>
      </p:pic>
      <p:sp>
        <p:nvSpPr>
          <p:cNvPr id="4" name="Text Placeholder 7"/>
          <p:cNvSpPr txBox="1">
            <a:spLocks/>
          </p:cNvSpPr>
          <p:nvPr/>
        </p:nvSpPr>
        <p:spPr>
          <a:xfrm>
            <a:off x="155574" y="155913"/>
            <a:ext cx="8988425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Weavers use grass and other materials to build their nests. </a:t>
            </a:r>
            <a:endParaRPr lang="en-ZA" dirty="0">
              <a:solidFill>
                <a:srgbClr val="005671"/>
              </a:solidFill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307975" y="2192434"/>
            <a:ext cx="1502352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The nests need trees to be attached to.</a:t>
            </a:r>
            <a:endParaRPr lang="en-ZA" dirty="0">
              <a:solidFill>
                <a:srgbClr val="0056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85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veld fi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7" name="Picture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433" y="977950"/>
            <a:ext cx="6560705" cy="4873336"/>
          </a:xfrm>
          <a:prstGeom prst="rect">
            <a:avLst/>
          </a:prstGeom>
        </p:spPr>
      </p:pic>
      <p:sp>
        <p:nvSpPr>
          <p:cNvPr id="5" name="Text Placeholder 7"/>
          <p:cNvSpPr txBox="1">
            <a:spLocks/>
          </p:cNvSpPr>
          <p:nvPr/>
        </p:nvSpPr>
        <p:spPr>
          <a:xfrm>
            <a:off x="155575" y="368350"/>
            <a:ext cx="8988425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Leopards need trees to eat, sleep and for safety.</a:t>
            </a:r>
            <a:endParaRPr lang="en-ZA" dirty="0">
              <a:solidFill>
                <a:srgbClr val="0056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05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026" name="Picture 2" descr="Bizarre photos of 15 lions taking a nap on a 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7"/>
          <p:cNvSpPr txBox="1">
            <a:spLocks/>
          </p:cNvSpPr>
          <p:nvPr/>
        </p:nvSpPr>
        <p:spPr>
          <a:xfrm>
            <a:off x="77787" y="165150"/>
            <a:ext cx="8988425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These lions needed a tree to escape the heat and flies.</a:t>
            </a:r>
            <a:endParaRPr lang="en-ZA" dirty="0">
              <a:solidFill>
                <a:srgbClr val="0056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72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veld fi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14" y="1452465"/>
            <a:ext cx="2822865" cy="2174926"/>
          </a:xfrm>
          <a:prstGeom prst="rect">
            <a:avLst/>
          </a:prstGeom>
        </p:spPr>
      </p:pic>
      <p:sp>
        <p:nvSpPr>
          <p:cNvPr id="5" name="Text Placeholder 7"/>
          <p:cNvSpPr txBox="1">
            <a:spLocks/>
          </p:cNvSpPr>
          <p:nvPr/>
        </p:nvSpPr>
        <p:spPr>
          <a:xfrm>
            <a:off x="208251" y="326042"/>
            <a:ext cx="4203990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Humans depend on plants for medicine. </a:t>
            </a:r>
            <a:endParaRPr lang="en-ZA" dirty="0">
              <a:solidFill>
                <a:srgbClr val="00567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1" y="4032828"/>
            <a:ext cx="2857500" cy="1600200"/>
          </a:xfrm>
          <a:prstGeom prst="rect">
            <a:avLst/>
          </a:prstGeom>
        </p:spPr>
      </p:pic>
      <p:sp>
        <p:nvSpPr>
          <p:cNvPr id="6" name="AutoShape 2" descr="Food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900" y="2024269"/>
            <a:ext cx="3050031" cy="2029657"/>
          </a:xfrm>
          <a:prstGeom prst="rect">
            <a:avLst/>
          </a:prstGeom>
        </p:spPr>
      </p:pic>
      <p:sp>
        <p:nvSpPr>
          <p:cNvPr id="8" name="Text Placeholder 7"/>
          <p:cNvSpPr txBox="1">
            <a:spLocks/>
          </p:cNvSpPr>
          <p:nvPr/>
        </p:nvSpPr>
        <p:spPr>
          <a:xfrm>
            <a:off x="3536951" y="4198532"/>
            <a:ext cx="5278581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Imagine if we didn’t have biodiversity and variety and there was only broccoli to eat…</a:t>
            </a:r>
            <a:endParaRPr lang="en-ZA" dirty="0">
              <a:solidFill>
                <a:srgbClr val="005671"/>
              </a:solidFill>
            </a:endParaRPr>
          </a:p>
        </p:txBody>
      </p:sp>
      <p:sp>
        <p:nvSpPr>
          <p:cNvPr id="9" name="AutoShape 4" descr="Phytonutrients: Paint your plate with the colors of the rainbow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464" y="1101483"/>
            <a:ext cx="2676525" cy="1714500"/>
          </a:xfrm>
          <a:prstGeom prst="rect">
            <a:avLst/>
          </a:prstGeom>
        </p:spPr>
      </p:pic>
      <p:sp>
        <p:nvSpPr>
          <p:cNvPr id="11" name="Text Placeholder 7"/>
          <p:cNvSpPr txBox="1">
            <a:spLocks/>
          </p:cNvSpPr>
          <p:nvPr/>
        </p:nvSpPr>
        <p:spPr>
          <a:xfrm>
            <a:off x="4664365" y="246689"/>
            <a:ext cx="4203990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Humans depend on plants and animals for food.</a:t>
            </a:r>
            <a:endParaRPr lang="en-ZA" dirty="0">
              <a:solidFill>
                <a:srgbClr val="005671"/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 rot="5400000" flipH="1" flipV="1">
            <a:off x="7396202" y="2516453"/>
            <a:ext cx="1371452" cy="1924123"/>
          </a:xfrm>
          <a:prstGeom prst="curvedUpArrow">
            <a:avLst/>
          </a:prstGeom>
          <a:solidFill>
            <a:srgbClr val="AED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90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47782" y="136938"/>
            <a:ext cx="8774546" cy="943276"/>
          </a:xfrm>
          <a:solidFill>
            <a:schemeClr val="bg1"/>
          </a:solidFill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Ecosystems and interdependence</a:t>
            </a:r>
            <a:endParaRPr lang="en-ZA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908" y="1452254"/>
            <a:ext cx="4873322" cy="3242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89" y="3511818"/>
            <a:ext cx="2143125" cy="2143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4" y="1454563"/>
            <a:ext cx="25717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6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509" y="731739"/>
            <a:ext cx="88114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105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endParaRPr lang="en-ZA" sz="1050" dirty="0" smtClean="0">
              <a:latin typeface="Gill Sans MT" panose="020B0502020104020203" pitchFamily="34" charset="0"/>
            </a:endParaRPr>
          </a:p>
          <a:p>
            <a:endParaRPr lang="en-ZA" sz="1050" dirty="0">
              <a:latin typeface="Gill Sans MT" panose="020B0502020104020203" pitchFamily="34" charset="0"/>
            </a:endParaRPr>
          </a:p>
          <a:p>
            <a:endParaRPr lang="en-ZA" sz="1050" dirty="0">
              <a:latin typeface="Gill Sans MT" panose="020B050202010402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01800" y="822279"/>
            <a:ext cx="8811491" cy="648124"/>
          </a:xfrm>
        </p:spPr>
        <p:txBody>
          <a:bodyPr/>
          <a:lstStyle/>
          <a:p>
            <a:r>
              <a:rPr lang="en-ZA" b="0" dirty="0" smtClean="0"/>
              <a:t>Humans, plants and animals are dependent on entire ecosystems.  Just like species have variety, so to do ecosystems - there are many different types.</a:t>
            </a:r>
            <a:endParaRPr lang="en-ZA" b="0" dirty="0"/>
          </a:p>
        </p:txBody>
      </p:sp>
      <p:sp>
        <p:nvSpPr>
          <p:cNvPr id="7" name="AutoShape 2" descr="What is a desert ecosystem? - Qu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143" y="3153503"/>
            <a:ext cx="2599686" cy="1947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746" y="2041392"/>
            <a:ext cx="3342410" cy="2224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733" y="4462780"/>
            <a:ext cx="4064423" cy="1448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39" y="2034250"/>
            <a:ext cx="2743200" cy="1666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75" y="5039522"/>
            <a:ext cx="3595326" cy="1540854"/>
          </a:xfrm>
          <a:prstGeom prst="rect">
            <a:avLst/>
          </a:prstGeom>
        </p:spPr>
      </p:pic>
      <p:sp>
        <p:nvSpPr>
          <p:cNvPr id="16" name="Text Placeholder 7"/>
          <p:cNvSpPr txBox="1">
            <a:spLocks/>
          </p:cNvSpPr>
          <p:nvPr/>
        </p:nvSpPr>
        <p:spPr>
          <a:xfrm>
            <a:off x="195354" y="3958234"/>
            <a:ext cx="1886075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solidFill>
                  <a:srgbClr val="005671"/>
                </a:solidFill>
              </a:rPr>
              <a:t>Terrestrial (land)</a:t>
            </a:r>
            <a:endParaRPr lang="en-ZA" sz="2400" dirty="0">
              <a:solidFill>
                <a:srgbClr val="005671"/>
              </a:solidFill>
            </a:endParaRPr>
          </a:p>
        </p:txBody>
      </p:sp>
      <p:sp>
        <p:nvSpPr>
          <p:cNvPr id="18" name="Text Placeholder 7"/>
          <p:cNvSpPr txBox="1">
            <a:spLocks/>
          </p:cNvSpPr>
          <p:nvPr/>
        </p:nvSpPr>
        <p:spPr>
          <a:xfrm>
            <a:off x="5691443" y="1595919"/>
            <a:ext cx="2722884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solidFill>
                  <a:srgbClr val="005671"/>
                </a:solidFill>
              </a:rPr>
              <a:t>Aquatic (water)</a:t>
            </a:r>
            <a:endParaRPr lang="en-ZA" sz="2400" dirty="0">
              <a:solidFill>
                <a:srgbClr val="0056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85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509" y="731739"/>
            <a:ext cx="88114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105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endParaRPr lang="en-ZA" sz="1050" dirty="0" smtClean="0">
              <a:latin typeface="Gill Sans MT" panose="020B0502020104020203" pitchFamily="34" charset="0"/>
            </a:endParaRPr>
          </a:p>
          <a:p>
            <a:endParaRPr lang="en-ZA" sz="1050" dirty="0">
              <a:latin typeface="Gill Sans MT" panose="020B0502020104020203" pitchFamily="34" charset="0"/>
            </a:endParaRPr>
          </a:p>
          <a:p>
            <a:endParaRPr lang="en-ZA" sz="1050" dirty="0">
              <a:latin typeface="Gill Sans MT" panose="020B050202010402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9382" y="552278"/>
            <a:ext cx="8811491" cy="648124"/>
          </a:xfrm>
        </p:spPr>
        <p:txBody>
          <a:bodyPr/>
          <a:lstStyle/>
          <a:p>
            <a:r>
              <a:rPr lang="en-ZA" dirty="0" smtClean="0"/>
              <a:t>Wetlands are unique areas that are covered with water all year round or part of the year.</a:t>
            </a:r>
            <a:endParaRPr lang="en-ZA" dirty="0"/>
          </a:p>
        </p:txBody>
      </p:sp>
      <p:sp>
        <p:nvSpPr>
          <p:cNvPr id="7" name="AutoShape 2" descr="What is a desert ecosystem? - Qu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97" y="1706963"/>
            <a:ext cx="4001731" cy="1427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371" y="1706963"/>
            <a:ext cx="3032847" cy="1579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97" y="3371427"/>
            <a:ext cx="2628900" cy="1743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116" y="3526807"/>
            <a:ext cx="2657475" cy="172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410" y="3523334"/>
            <a:ext cx="1407317" cy="211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3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 txBox="1">
            <a:spLocks/>
          </p:cNvSpPr>
          <p:nvPr/>
        </p:nvSpPr>
        <p:spPr>
          <a:xfrm>
            <a:off x="550842" y="339418"/>
            <a:ext cx="7687993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Wetlands attract tourists and in turn provide jobs</a:t>
            </a:r>
            <a:endParaRPr lang="en-ZA" dirty="0">
              <a:solidFill>
                <a:srgbClr val="00567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805" y="1025235"/>
            <a:ext cx="3617491" cy="2355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05" y="3544664"/>
            <a:ext cx="3208195" cy="18025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522" y="2985062"/>
            <a:ext cx="1933575" cy="2362200"/>
          </a:xfrm>
          <a:prstGeom prst="rect">
            <a:avLst/>
          </a:prstGeom>
        </p:spPr>
      </p:pic>
      <p:sp>
        <p:nvSpPr>
          <p:cNvPr id="15" name="Text Placeholder 7"/>
          <p:cNvSpPr txBox="1">
            <a:spLocks/>
          </p:cNvSpPr>
          <p:nvPr/>
        </p:nvSpPr>
        <p:spPr>
          <a:xfrm>
            <a:off x="4590406" y="1401409"/>
            <a:ext cx="1468581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8000" dirty="0" smtClean="0">
                <a:solidFill>
                  <a:srgbClr val="005671"/>
                </a:solidFill>
              </a:rPr>
              <a:t>=</a:t>
            </a:r>
            <a:endParaRPr lang="en-ZA" sz="8000" dirty="0">
              <a:solidFill>
                <a:srgbClr val="00567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207" y="1241987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9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524" y="1072090"/>
            <a:ext cx="2459475" cy="3551114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3999" cy="943276"/>
          </a:xfrm>
          <a:solidFill>
            <a:schemeClr val="bg1"/>
          </a:solidFill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Introduction</a:t>
            </a:r>
            <a:endParaRPr lang="en-ZA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9915"/>
            <a:ext cx="3990109" cy="2234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436" y="4263962"/>
            <a:ext cx="4162184" cy="2594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954376"/>
            <a:ext cx="2541435" cy="1903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524" y="3574473"/>
            <a:ext cx="2459475" cy="3283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1072090"/>
            <a:ext cx="2771775" cy="1647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773" y="1058573"/>
            <a:ext cx="1795017" cy="3205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6790" y="1058572"/>
            <a:ext cx="2133041" cy="320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5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media.giphy.com/media/29o4X81ooB7KE/giphy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91" y="3707460"/>
            <a:ext cx="3660939" cy="21222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7"/>
          <p:cNvSpPr txBox="1">
            <a:spLocks/>
          </p:cNvSpPr>
          <p:nvPr/>
        </p:nvSpPr>
        <p:spPr>
          <a:xfrm>
            <a:off x="658667" y="354212"/>
            <a:ext cx="7687993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Wetlands provide space for recreation </a:t>
            </a:r>
            <a:endParaRPr lang="en-ZA" dirty="0">
              <a:solidFill>
                <a:srgbClr val="00567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636" r="5636"/>
          <a:stretch>
            <a:fillRect/>
          </a:stretch>
        </p:blipFill>
        <p:spPr>
          <a:xfrm>
            <a:off x="4143763" y="1175115"/>
            <a:ext cx="2977471" cy="2233103"/>
          </a:xfrm>
          <a:prstGeom prst="rect">
            <a:avLst/>
          </a:prstGeom>
        </p:spPr>
      </p:pic>
      <p:sp>
        <p:nvSpPr>
          <p:cNvPr id="7" name="AutoShape 4" descr="Publications, reports and video's of Wetlands Internatio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67" y="1175115"/>
            <a:ext cx="3195995" cy="1789757"/>
          </a:xfrm>
          <a:prstGeom prst="rect">
            <a:avLst/>
          </a:prstGeom>
        </p:spPr>
      </p:pic>
      <p:pic>
        <p:nvPicPr>
          <p:cNvPr id="9" name="Picture Placeholder 3"/>
          <p:cNvPicPr>
            <a:picLocks noChangeAspect="1"/>
          </p:cNvPicPr>
          <p:nvPr/>
        </p:nvPicPr>
        <p:blipFill>
          <a:blip r:embed="rId5"/>
          <a:srcRect l="8068" r="8068"/>
          <a:stretch>
            <a:fillRect/>
          </a:stretch>
        </p:blipFill>
        <p:spPr>
          <a:xfrm>
            <a:off x="1191492" y="3186546"/>
            <a:ext cx="2487660" cy="186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7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742" r="21742"/>
          <a:stretch>
            <a:fillRect/>
          </a:stretch>
        </p:blipFill>
        <p:spPr>
          <a:xfrm>
            <a:off x="1456456" y="4080163"/>
            <a:ext cx="2650837" cy="1988128"/>
          </a:xfrm>
          <a:prstGeom prst="rect">
            <a:avLst/>
          </a:prstGeom>
        </p:spPr>
      </p:pic>
      <p:sp>
        <p:nvSpPr>
          <p:cNvPr id="6" name="Text Placeholder 7"/>
          <p:cNvSpPr txBox="1">
            <a:spLocks/>
          </p:cNvSpPr>
          <p:nvPr/>
        </p:nvSpPr>
        <p:spPr>
          <a:xfrm>
            <a:off x="626750" y="306111"/>
            <a:ext cx="7687993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Wetlands protect and provide a home for plants and animals…</a:t>
            </a:r>
            <a:endParaRPr lang="en-ZA" dirty="0">
              <a:solidFill>
                <a:srgbClr val="005671"/>
              </a:solidFill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>
          <a:xfrm>
            <a:off x="626750" y="3474184"/>
            <a:ext cx="7963068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…they provide protection for juvenile (young) fish</a:t>
            </a:r>
            <a:endParaRPr lang="en-ZA" dirty="0">
              <a:solidFill>
                <a:srgbClr val="00567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50" y="1290780"/>
            <a:ext cx="1905000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389" y="1271807"/>
            <a:ext cx="2873115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143" y="1274678"/>
            <a:ext cx="2860771" cy="1921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1502" y="4080162"/>
            <a:ext cx="2588898" cy="193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 descr="https://media.giphy.com/media/A5pcWMMIEO95S/giphy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89" y="895755"/>
            <a:ext cx="6832629" cy="40918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7"/>
          <p:cNvSpPr txBox="1">
            <a:spLocks/>
          </p:cNvSpPr>
          <p:nvPr/>
        </p:nvSpPr>
        <p:spPr>
          <a:xfrm>
            <a:off x="626750" y="306111"/>
            <a:ext cx="7687993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Wetlands provide food and water for livestock…</a:t>
            </a:r>
            <a:endParaRPr lang="en-ZA" dirty="0">
              <a:solidFill>
                <a:srgbClr val="005671"/>
              </a:solidFill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>
          <a:xfrm>
            <a:off x="-296887" y="5255136"/>
            <a:ext cx="7687993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…and protect against erosion.</a:t>
            </a:r>
            <a:endParaRPr lang="en-ZA" dirty="0">
              <a:solidFill>
                <a:srgbClr val="0056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358016" y="163629"/>
            <a:ext cx="8896819" cy="67644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Putting the pieces together</a:t>
            </a:r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080222"/>
            <a:ext cx="8395855" cy="430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539"/>
            <a:ext cx="9143999" cy="6261462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-18473"/>
            <a:ext cx="9545780" cy="603096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Bottom line ... We need biodiversity for EVERYTHING</a:t>
            </a:r>
            <a:endParaRPr lang="en-ZA" sz="2800" dirty="0">
              <a:solidFill>
                <a:srgbClr val="005B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76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84727" y="840508"/>
            <a:ext cx="8377382" cy="603096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Everything is dependent on everything else. If one part of the web collapses….. the rest does too.</a:t>
            </a:r>
            <a:endParaRPr lang="en-ZA" sz="2800" dirty="0">
              <a:solidFill>
                <a:srgbClr val="005B7F"/>
              </a:solidFill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1744350" y="4539331"/>
            <a:ext cx="7687993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No wetlands = no tourists = no money</a:t>
            </a:r>
            <a:endParaRPr lang="en-ZA" dirty="0">
              <a:solidFill>
                <a:srgbClr val="005671"/>
              </a:solidFill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>
          <a:xfrm>
            <a:off x="1878277" y="1370997"/>
            <a:ext cx="7687993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No plants = no animals = no food</a:t>
            </a:r>
            <a:endParaRPr lang="en-ZA" dirty="0">
              <a:solidFill>
                <a:srgbClr val="005671"/>
              </a:solidFill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2319545" y="2955164"/>
            <a:ext cx="7687993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No bees = no pollination = no plants</a:t>
            </a:r>
            <a:endParaRPr lang="en-ZA" dirty="0">
              <a:solidFill>
                <a:srgbClr val="00567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36" y="2281382"/>
            <a:ext cx="2957081" cy="196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0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95720" y="379558"/>
            <a:ext cx="8609735" cy="43439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5B7F"/>
                </a:solidFill>
              </a:rPr>
              <a:t>What can you do to protect our biodiversity?</a:t>
            </a:r>
            <a:endParaRPr lang="en-ZA" dirty="0">
              <a:solidFill>
                <a:srgbClr val="005B7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575" y="1534392"/>
            <a:ext cx="61237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 smtClean="0">
                <a:solidFill>
                  <a:srgbClr val="005671"/>
                </a:solidFill>
              </a:rPr>
              <a:t>Educate others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2400" dirty="0">
              <a:solidFill>
                <a:srgbClr val="005671"/>
              </a:solidFill>
            </a:endParaRPr>
          </a:p>
          <a:p>
            <a:endParaRPr lang="en-ZA" sz="2400" dirty="0">
              <a:solidFill>
                <a:srgbClr val="00567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2400" dirty="0" smtClean="0">
              <a:solidFill>
                <a:srgbClr val="00567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 smtClean="0">
                <a:solidFill>
                  <a:srgbClr val="005671"/>
                </a:solidFill>
              </a:rPr>
              <a:t>Get </a:t>
            </a:r>
            <a:r>
              <a:rPr lang="en-ZA" sz="2400" dirty="0">
                <a:solidFill>
                  <a:srgbClr val="005671"/>
                </a:solidFill>
              </a:rPr>
              <a:t>involved in </a:t>
            </a:r>
            <a:r>
              <a:rPr lang="en-ZA" sz="2400" dirty="0" smtClean="0">
                <a:solidFill>
                  <a:srgbClr val="005671"/>
                </a:solidFill>
              </a:rPr>
              <a:t>protecting our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2400" dirty="0">
              <a:solidFill>
                <a:srgbClr val="005671"/>
              </a:solidFill>
            </a:endParaRPr>
          </a:p>
          <a:p>
            <a:endParaRPr lang="en-ZA" sz="2400" dirty="0" smtClean="0">
              <a:solidFill>
                <a:srgbClr val="005671"/>
              </a:solidFill>
            </a:endParaRPr>
          </a:p>
          <a:p>
            <a:endParaRPr lang="en-ZA" sz="2400" dirty="0">
              <a:solidFill>
                <a:srgbClr val="005671"/>
              </a:solidFill>
            </a:endParaRPr>
          </a:p>
          <a:p>
            <a:endParaRPr lang="en-ZA" sz="2400" dirty="0" smtClean="0">
              <a:solidFill>
                <a:srgbClr val="005671"/>
              </a:solidFill>
            </a:endParaRPr>
          </a:p>
          <a:p>
            <a:endParaRPr lang="en-ZA" sz="2400" dirty="0" smtClean="0">
              <a:solidFill>
                <a:srgbClr val="005671"/>
              </a:solidFill>
            </a:endParaRPr>
          </a:p>
          <a:p>
            <a:r>
              <a:rPr lang="en-ZA" sz="2400" dirty="0" smtClean="0">
                <a:solidFill>
                  <a:srgbClr val="005671"/>
                </a:solidFill>
              </a:rPr>
              <a:t>Can you think of anything else?</a:t>
            </a:r>
            <a:endParaRPr lang="en-US" sz="2400" dirty="0">
              <a:solidFill>
                <a:srgbClr val="005671"/>
              </a:solidFill>
            </a:endParaRPr>
          </a:p>
        </p:txBody>
      </p:sp>
      <p:sp>
        <p:nvSpPr>
          <p:cNvPr id="2" name="AutoShape 2" descr="Image result for 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4" y="1033176"/>
            <a:ext cx="3526559" cy="1877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57" y="3538165"/>
            <a:ext cx="3000375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616" y="3538165"/>
            <a:ext cx="374072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64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64835" y="138250"/>
            <a:ext cx="8249228" cy="2477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Biodiversity RAP song</a:t>
            </a:r>
            <a:endParaRPr lang="en-ZA" sz="2800" dirty="0"/>
          </a:p>
        </p:txBody>
      </p:sp>
      <p:sp>
        <p:nvSpPr>
          <p:cNvPr id="3" name="Rectangle 2"/>
          <p:cNvSpPr/>
          <p:nvPr/>
        </p:nvSpPr>
        <p:spPr>
          <a:xfrm>
            <a:off x="3812308" y="138250"/>
            <a:ext cx="51227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005671"/>
                </a:solidFill>
              </a:rPr>
              <a:t>Biodiversity is really cool!</a:t>
            </a:r>
          </a:p>
          <a:p>
            <a:r>
              <a:rPr lang="en-ZA" dirty="0">
                <a:solidFill>
                  <a:srgbClr val="005671"/>
                </a:solidFill>
              </a:rPr>
              <a:t>We learned about it today in school.</a:t>
            </a:r>
          </a:p>
          <a:p>
            <a:r>
              <a:rPr lang="en-ZA" dirty="0">
                <a:solidFill>
                  <a:srgbClr val="005671"/>
                </a:solidFill>
              </a:rPr>
              <a:t>The ecosystem – that's where it's at.</a:t>
            </a:r>
          </a:p>
          <a:p>
            <a:r>
              <a:rPr lang="en-ZA" dirty="0">
                <a:solidFill>
                  <a:srgbClr val="005671"/>
                </a:solidFill>
              </a:rPr>
              <a:t>And where organisms live, that's their habitat.</a:t>
            </a:r>
          </a:p>
          <a:p>
            <a:r>
              <a:rPr lang="en-ZA" dirty="0">
                <a:solidFill>
                  <a:srgbClr val="005671"/>
                </a:solidFill>
              </a:rPr>
              <a:t>Now to have an ecosystem that is so fine,</a:t>
            </a:r>
          </a:p>
          <a:p>
            <a:r>
              <a:rPr lang="en-ZA" dirty="0">
                <a:solidFill>
                  <a:srgbClr val="005671"/>
                </a:solidFill>
              </a:rPr>
              <a:t>you gotta have variety down the line.</a:t>
            </a:r>
          </a:p>
          <a:p>
            <a:r>
              <a:rPr lang="en-ZA" dirty="0">
                <a:solidFill>
                  <a:srgbClr val="005671"/>
                </a:solidFill>
              </a:rPr>
              <a:t>You need lots of animals. And plants, too.</a:t>
            </a:r>
          </a:p>
          <a:p>
            <a:r>
              <a:rPr lang="en-ZA" dirty="0">
                <a:solidFill>
                  <a:srgbClr val="005671"/>
                </a:solidFill>
              </a:rPr>
              <a:t>Usually more is better than just a few.</a:t>
            </a:r>
          </a:p>
          <a:p>
            <a:r>
              <a:rPr lang="en-ZA" dirty="0">
                <a:solidFill>
                  <a:srgbClr val="005671"/>
                </a:solidFill>
              </a:rPr>
              <a:t>To keep biodiversity in days to come,</a:t>
            </a:r>
          </a:p>
          <a:p>
            <a:r>
              <a:rPr lang="en-ZA" dirty="0">
                <a:solidFill>
                  <a:srgbClr val="005671"/>
                </a:solidFill>
              </a:rPr>
              <a:t>we can't keep the animals on the run.</a:t>
            </a:r>
          </a:p>
          <a:p>
            <a:r>
              <a:rPr lang="en-ZA" dirty="0">
                <a:solidFill>
                  <a:srgbClr val="005671"/>
                </a:solidFill>
              </a:rPr>
              <a:t>But if I do my part and you do yours,</a:t>
            </a:r>
          </a:p>
          <a:p>
            <a:r>
              <a:rPr lang="en-ZA" dirty="0">
                <a:solidFill>
                  <a:srgbClr val="005671"/>
                </a:solidFill>
              </a:rPr>
              <a:t>we can ALL protect the great outdoors.</a:t>
            </a:r>
          </a:p>
          <a:p>
            <a:r>
              <a:rPr lang="en-ZA" dirty="0">
                <a:solidFill>
                  <a:srgbClr val="005671"/>
                </a:solidFill>
              </a:rPr>
              <a:t>Swamps and wetlands and tall cool forests,</a:t>
            </a:r>
          </a:p>
          <a:p>
            <a:r>
              <a:rPr lang="en-ZA" dirty="0">
                <a:solidFill>
                  <a:srgbClr val="005671"/>
                </a:solidFill>
              </a:rPr>
              <a:t>can use our help, and I'm all for it.</a:t>
            </a:r>
          </a:p>
          <a:p>
            <a:r>
              <a:rPr lang="en-ZA" dirty="0" smtClean="0">
                <a:solidFill>
                  <a:srgbClr val="005671"/>
                </a:solidFill>
              </a:rPr>
              <a:t>Cause </a:t>
            </a:r>
            <a:r>
              <a:rPr lang="en-ZA" dirty="0">
                <a:solidFill>
                  <a:srgbClr val="005671"/>
                </a:solidFill>
              </a:rPr>
              <a:t>if habitats are there for lots of critters,</a:t>
            </a:r>
          </a:p>
          <a:p>
            <a:r>
              <a:rPr lang="en-ZA" dirty="0">
                <a:solidFill>
                  <a:srgbClr val="005671"/>
                </a:solidFill>
              </a:rPr>
              <a:t>they'll be there for me, and that's all the better.</a:t>
            </a:r>
          </a:p>
          <a:p>
            <a:r>
              <a:rPr lang="en-ZA" dirty="0">
                <a:solidFill>
                  <a:srgbClr val="005671"/>
                </a:solidFill>
              </a:rPr>
              <a:t>So now that you've heard my diversity song,</a:t>
            </a:r>
          </a:p>
          <a:p>
            <a:r>
              <a:rPr lang="en-ZA" dirty="0">
                <a:solidFill>
                  <a:srgbClr val="005671"/>
                </a:solidFill>
              </a:rPr>
              <a:t>I hope on the next round that you'll sing along.</a:t>
            </a:r>
          </a:p>
          <a:p>
            <a:r>
              <a:rPr lang="en-ZA" dirty="0">
                <a:solidFill>
                  <a:srgbClr val="005671"/>
                </a:solidFill>
              </a:rPr>
              <a:t>So teach it to others, and our feet we'll all tap,</a:t>
            </a:r>
          </a:p>
          <a:p>
            <a:r>
              <a:rPr lang="en-ZA" dirty="0">
                <a:solidFill>
                  <a:srgbClr val="005671"/>
                </a:solidFill>
              </a:rPr>
              <a:t>as EVERYONE does the Biodiversity </a:t>
            </a:r>
            <a:r>
              <a:rPr lang="en-ZA" dirty="0" smtClean="0">
                <a:solidFill>
                  <a:srgbClr val="005671"/>
                </a:solidFill>
              </a:rPr>
              <a:t>Rap.</a:t>
            </a:r>
            <a:endParaRPr lang="en-ZA" dirty="0">
              <a:solidFill>
                <a:srgbClr val="00567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63" y="984828"/>
            <a:ext cx="3222418" cy="180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79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6290" y="4115954"/>
            <a:ext cx="4052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Edward Adonis</a:t>
            </a:r>
          </a:p>
          <a:p>
            <a:endParaRPr lang="en-ZA" dirty="0" smtClean="0"/>
          </a:p>
          <a:p>
            <a:r>
              <a:rPr lang="en-ZA" dirty="0" smtClean="0"/>
              <a:t>Cell: 078 498 6691</a:t>
            </a:r>
          </a:p>
          <a:p>
            <a:endParaRPr lang="en-ZA" dirty="0" smtClean="0"/>
          </a:p>
          <a:p>
            <a:r>
              <a:rPr lang="en-ZA" dirty="0" smtClean="0"/>
              <a:t>Email: eadonis@capenature.co.za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9567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509" y="731739"/>
            <a:ext cx="88114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105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endParaRPr lang="en-ZA" sz="1050" dirty="0" smtClean="0">
              <a:latin typeface="Gill Sans MT" panose="020B0502020104020203" pitchFamily="34" charset="0"/>
            </a:endParaRPr>
          </a:p>
          <a:p>
            <a:endParaRPr lang="en-ZA" sz="1050" dirty="0">
              <a:latin typeface="Gill Sans MT" panose="020B0502020104020203" pitchFamily="34" charset="0"/>
            </a:endParaRPr>
          </a:p>
          <a:p>
            <a:endParaRPr lang="en-ZA" sz="1050" dirty="0">
              <a:latin typeface="Gill Sans MT" panose="020B050202010402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32509" y="480692"/>
            <a:ext cx="8811491" cy="648124"/>
          </a:xfrm>
        </p:spPr>
        <p:txBody>
          <a:bodyPr/>
          <a:lstStyle/>
          <a:p>
            <a:r>
              <a:rPr lang="en-ZA" dirty="0" smtClean="0"/>
              <a:t>The world is made up of a variety of plants and animals – we call the variety of life on Earth…</a:t>
            </a:r>
            <a:endParaRPr lang="en-ZA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6289" y="1456328"/>
            <a:ext cx="8811491" cy="648124"/>
          </a:xfrm>
        </p:spPr>
        <p:txBody>
          <a:bodyPr/>
          <a:lstStyle/>
          <a:p>
            <a:r>
              <a:rPr lang="en-ZA" sz="6000" dirty="0" smtClean="0">
                <a:solidFill>
                  <a:srgbClr val="AED242"/>
                </a:solidFill>
              </a:rPr>
              <a:t>B I O D I  V E  R S I  T  Y</a:t>
            </a:r>
            <a:endParaRPr lang="en-ZA" sz="6000" dirty="0">
              <a:solidFill>
                <a:srgbClr val="AED24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452"/>
            <a:ext cx="9144000" cy="734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9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438" y="1197332"/>
            <a:ext cx="2857500" cy="160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2509" y="731739"/>
            <a:ext cx="88114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105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endParaRPr lang="en-ZA" sz="1050" dirty="0" smtClean="0">
              <a:latin typeface="Gill Sans MT" panose="020B0502020104020203" pitchFamily="34" charset="0"/>
            </a:endParaRPr>
          </a:p>
          <a:p>
            <a:endParaRPr lang="en-ZA" sz="1050" dirty="0">
              <a:latin typeface="Gill Sans MT" panose="020B0502020104020203" pitchFamily="34" charset="0"/>
            </a:endParaRPr>
          </a:p>
          <a:p>
            <a:endParaRPr lang="en-ZA" sz="1050" dirty="0">
              <a:latin typeface="Gill Sans MT" panose="020B050202010402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1817" y="448331"/>
            <a:ext cx="8552873" cy="648124"/>
          </a:xfrm>
        </p:spPr>
        <p:txBody>
          <a:bodyPr/>
          <a:lstStyle/>
          <a:p>
            <a:r>
              <a:rPr lang="en-ZA" dirty="0" smtClean="0"/>
              <a:t>…these make up the web of life, where each living thing depends on the other for survival.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609" y="2392704"/>
            <a:ext cx="3280201" cy="2603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295" y="1272343"/>
            <a:ext cx="1214399" cy="1304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526" y="1796997"/>
            <a:ext cx="713142" cy="968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319" y="3414778"/>
            <a:ext cx="802340" cy="573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9959" y="4539250"/>
            <a:ext cx="886275" cy="1058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7860" y="3263806"/>
            <a:ext cx="566108" cy="630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095511" y="4969534"/>
            <a:ext cx="835004" cy="940060"/>
          </a:xfrm>
          <a:prstGeom prst="rect">
            <a:avLst/>
          </a:prstGeom>
        </p:spPr>
      </p:pic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7428" y="1852084"/>
            <a:ext cx="2399670" cy="3587480"/>
          </a:xfrm>
        </p:spPr>
        <p:txBody>
          <a:bodyPr/>
          <a:lstStyle/>
          <a:p>
            <a:r>
              <a:rPr lang="en-US" dirty="0" smtClean="0"/>
              <a:t>Use the text box to tell us what your favorite animal is…</a:t>
            </a:r>
          </a:p>
          <a:p>
            <a:endParaRPr lang="en-US" dirty="0"/>
          </a:p>
          <a:p>
            <a:r>
              <a:rPr lang="en-US" dirty="0" smtClean="0"/>
              <a:t>What does  your favorite animal eat?</a:t>
            </a:r>
          </a:p>
          <a:p>
            <a:endParaRPr lang="en-US" dirty="0"/>
          </a:p>
          <a:p>
            <a:r>
              <a:rPr lang="en-US" dirty="0" smtClean="0"/>
              <a:t>How would your favorite animal use plants (not for food)?</a:t>
            </a:r>
            <a:endParaRPr lang="en-Z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6895" y="4265012"/>
            <a:ext cx="1014387" cy="101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509" y="731739"/>
            <a:ext cx="88114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105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endParaRPr lang="en-ZA" sz="1050" dirty="0" smtClean="0">
              <a:latin typeface="Gill Sans MT" panose="020B0502020104020203" pitchFamily="34" charset="0"/>
            </a:endParaRPr>
          </a:p>
          <a:p>
            <a:endParaRPr lang="en-ZA" sz="1050" dirty="0">
              <a:latin typeface="Gill Sans MT" panose="020B0502020104020203" pitchFamily="34" charset="0"/>
            </a:endParaRPr>
          </a:p>
          <a:p>
            <a:endParaRPr lang="en-ZA" sz="1050" dirty="0">
              <a:latin typeface="Gill Sans MT" panose="020B050202010402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32509" y="494477"/>
            <a:ext cx="8599055" cy="648124"/>
          </a:xfrm>
        </p:spPr>
        <p:txBody>
          <a:bodyPr/>
          <a:lstStyle/>
          <a:p>
            <a:pPr algn="ctr"/>
            <a:r>
              <a:rPr lang="en-ZA" dirty="0" smtClean="0"/>
              <a:t>There are also non-living things that living things depend on.</a:t>
            </a:r>
            <a:endParaRPr lang="en-ZA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92" y="1379863"/>
            <a:ext cx="2890560" cy="22243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242" y="1398453"/>
            <a:ext cx="3422829" cy="22777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92" y="3841501"/>
            <a:ext cx="2902116" cy="19312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242" y="3841501"/>
            <a:ext cx="2548594" cy="196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76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126188"/>
            <a:ext cx="88322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1000" dirty="0" smtClean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endParaRPr lang="en-ZA" sz="10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92" y="9236"/>
            <a:ext cx="7831307" cy="68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6"/>
          <p:cNvSpPr txBox="1">
            <a:spLocks/>
          </p:cNvSpPr>
          <p:nvPr/>
        </p:nvSpPr>
        <p:spPr>
          <a:xfrm rot="16200000">
            <a:off x="-2768037" y="2777272"/>
            <a:ext cx="6848767" cy="1312691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i="0" kern="120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tx1"/>
                </a:solidFill>
                <a:effectLst/>
              </a:rPr>
              <a:t>Interdependence</a:t>
            </a:r>
            <a:endParaRPr lang="en-ZA" b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347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versing the loss of biological diversity: Money talks – envirobites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206836"/>
            <a:ext cx="9144000" cy="6511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06681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1795174" y="291139"/>
            <a:ext cx="5141336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We need the Earth to live and survive.</a:t>
            </a:r>
            <a:endParaRPr lang="en-ZA" dirty="0">
              <a:solidFill>
                <a:srgbClr val="00567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546" y="1538719"/>
            <a:ext cx="4645890" cy="3404622"/>
          </a:xfrm>
          <a:prstGeom prst="rect">
            <a:avLst/>
          </a:prstGeom>
        </p:spPr>
      </p:pic>
      <p:sp>
        <p:nvSpPr>
          <p:cNvPr id="9" name="Text Placeholder 7"/>
          <p:cNvSpPr txBox="1">
            <a:spLocks/>
          </p:cNvSpPr>
          <p:nvPr/>
        </p:nvSpPr>
        <p:spPr>
          <a:xfrm>
            <a:off x="1541823" y="4577218"/>
            <a:ext cx="5903335" cy="5216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ZA" dirty="0">
              <a:solidFill>
                <a:srgbClr val="0056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92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ollinators Are Our Friends | Boomer 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40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7"/>
          <p:cNvSpPr txBox="1">
            <a:spLocks/>
          </p:cNvSpPr>
          <p:nvPr/>
        </p:nvSpPr>
        <p:spPr>
          <a:xfrm>
            <a:off x="603683" y="826848"/>
            <a:ext cx="5141336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Bees depend on flowers for nectar.</a:t>
            </a:r>
            <a:endParaRPr lang="en-ZA" dirty="0">
              <a:solidFill>
                <a:srgbClr val="005671"/>
              </a:solidFill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4571999" y="3389939"/>
            <a:ext cx="4471698" cy="521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5671"/>
                </a:solidFill>
              </a:rPr>
              <a:t>Flowers depend on bees for pollination.</a:t>
            </a:r>
            <a:endParaRPr lang="en-ZA" dirty="0">
              <a:solidFill>
                <a:srgbClr val="0056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02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 background maximis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4444CBD3-B766-47FF-BCAA-CF053D18A1B8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LL PHOTO">
  <a:themeElements>
    <a:clrScheme name="CapeNature chart">
      <a:dk1>
        <a:sysClr val="windowText" lastClr="000000"/>
      </a:dk1>
      <a:lt1>
        <a:srgbClr val="FFFFFF"/>
      </a:lt1>
      <a:dk2>
        <a:srgbClr val="44546A"/>
      </a:dk2>
      <a:lt2>
        <a:srgbClr val="FFFFFF"/>
      </a:lt2>
      <a:accent1>
        <a:srgbClr val="92AE2A"/>
      </a:accent1>
      <a:accent2>
        <a:srgbClr val="ED7D31"/>
      </a:accent2>
      <a:accent3>
        <a:srgbClr val="005B7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C27CF9D5-2F15-40BB-A046-62F78AD172D3}"/>
    </a:ext>
  </a:extLst>
</a:theme>
</file>

<file path=ppt/theme/theme3.xml><?xml version="1.0" encoding="utf-8"?>
<a:theme xmlns:a="http://schemas.openxmlformats.org/drawingml/2006/main" name="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70F70FE3-3387-4EA6-BE6A-2F93DDD488A6}"/>
    </a:ext>
  </a:extLst>
</a:theme>
</file>

<file path=ppt/theme/theme4.xml><?xml version="1.0" encoding="utf-8"?>
<a:theme xmlns:a="http://schemas.openxmlformats.org/drawingml/2006/main" name="GREEN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65548CFC-DA5B-4971-8589-DE3F06A63486}"/>
    </a:ext>
  </a:extLst>
</a:theme>
</file>

<file path=ppt/theme/theme5.xml><?xml version="1.0" encoding="utf-8"?>
<a:theme xmlns:a="http://schemas.openxmlformats.org/drawingml/2006/main" name="dark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F7587D5F-A1A3-44EF-9801-E52EC5D1F795}"/>
    </a:ext>
  </a:extLst>
</a:theme>
</file>

<file path=ppt/theme/theme6.xml><?xml version="1.0" encoding="utf-8"?>
<a:theme xmlns:a="http://schemas.openxmlformats.org/drawingml/2006/main" name="blue white spl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D0FB1C4C-FE02-41A4-B04F-7B64A2DCD074}"/>
    </a:ext>
  </a:extLst>
</a:theme>
</file>

<file path=ppt/theme/theme7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D97EFE4A-D413-4372-9B1B-66F2A32D4AFA}"/>
    </a:ext>
  </a:extLst>
</a:theme>
</file>

<file path=ppt/theme/theme8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E419DAFC-C67C-412D-A71C-983EAFF4C40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CapeNature 20years presentation</Template>
  <TotalTime>859</TotalTime>
  <Words>646</Words>
  <Application>Microsoft Office PowerPoint</Application>
  <PresentationFormat>On-screen Show (4:3)</PresentationFormat>
  <Paragraphs>93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Gill Sans MT</vt:lpstr>
      <vt:lpstr>white background maximised</vt:lpstr>
      <vt:lpstr>FULL PHOTO</vt:lpstr>
      <vt:lpstr>White background</vt:lpstr>
      <vt:lpstr>GREEN BACKGROUND</vt:lpstr>
      <vt:lpstr>dark blue background</vt:lpstr>
      <vt:lpstr>blue white split</vt:lpstr>
      <vt:lpstr>Title slide</vt:lpstr>
      <vt:lpstr>Thank you</vt:lpstr>
      <vt:lpstr>The Web of Life –  All about Interdependence  11 June – ages 8 – 12 13h30 Session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here</dc:title>
  <dc:creator>Jamie Ross</dc:creator>
  <cp:lastModifiedBy>Natanya Dreyer</cp:lastModifiedBy>
  <cp:revision>125</cp:revision>
  <cp:lastPrinted>2019-02-26T14:00:47Z</cp:lastPrinted>
  <dcterms:created xsi:type="dcterms:W3CDTF">2020-01-16T13:31:39Z</dcterms:created>
  <dcterms:modified xsi:type="dcterms:W3CDTF">2020-06-10T13:23:04Z</dcterms:modified>
</cp:coreProperties>
</file>