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theme/theme6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7.xml" ContentType="application/vnd.openxmlformats-officedocument.theme+xml"/>
  <Override PartName="/ppt/slideLayouts/slideLayout16.xml" ContentType="application/vnd.openxmlformats-officedocument.presentationml.slideLayout+xml"/>
  <Override PartName="/ppt/theme/theme8.xml" ContentType="application/vnd.openxmlformats-officedocument.theme+xml"/>
  <Override PartName="/ppt/slideLayouts/slideLayout1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25" r:id="rId2"/>
    <p:sldMasterId id="2147483719" r:id="rId3"/>
    <p:sldMasterId id="2147483690" r:id="rId4"/>
    <p:sldMasterId id="2147483678" r:id="rId5"/>
    <p:sldMasterId id="2147483738" r:id="rId6"/>
    <p:sldMasterId id="2147483716" r:id="rId7"/>
    <p:sldMasterId id="2147483714" r:id="rId8"/>
    <p:sldMasterId id="2147483746" r:id="rId9"/>
  </p:sldMasterIdLst>
  <p:handoutMasterIdLst>
    <p:handoutMasterId r:id="rId31"/>
  </p:handoutMasterIdLst>
  <p:sldIdLst>
    <p:sldId id="263" r:id="rId10"/>
    <p:sldId id="284" r:id="rId11"/>
    <p:sldId id="257" r:id="rId12"/>
    <p:sldId id="298" r:id="rId13"/>
    <p:sldId id="276" r:id="rId14"/>
    <p:sldId id="280" r:id="rId15"/>
    <p:sldId id="299" r:id="rId16"/>
    <p:sldId id="296" r:id="rId17"/>
    <p:sldId id="272" r:id="rId18"/>
    <p:sldId id="259" r:id="rId19"/>
    <p:sldId id="279" r:id="rId20"/>
    <p:sldId id="302" r:id="rId21"/>
    <p:sldId id="304" r:id="rId22"/>
    <p:sldId id="305" r:id="rId23"/>
    <p:sldId id="303" r:id="rId24"/>
    <p:sldId id="307" r:id="rId25"/>
    <p:sldId id="313" r:id="rId26"/>
    <p:sldId id="314" r:id="rId27"/>
    <p:sldId id="312" r:id="rId28"/>
    <p:sldId id="306" r:id="rId29"/>
    <p:sldId id="261" r:id="rId3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71"/>
    <a:srgbClr val="005B7F"/>
    <a:srgbClr val="A3C42A"/>
    <a:srgbClr val="AED242"/>
    <a:srgbClr val="299DCC"/>
    <a:srgbClr val="649C2C"/>
    <a:srgbClr val="2181A7"/>
    <a:srgbClr val="CAE454"/>
    <a:srgbClr val="B3D335"/>
    <a:srgbClr val="298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9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tableStyles" Target="tableStyles.xml"/><Relationship Id="rId8" Type="http://schemas.openxmlformats.org/officeDocument/2006/relationships/slideMaster" Target="slideMasters/slideMaster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4F66B-E2FF-47D9-A582-FFAA0E317C91}" type="datetimeFigureOut">
              <a:rPr lang="en-ZA" smtClean="0"/>
              <a:t>11/06/2020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AFCA-0693-40E7-AB2B-09A5AA2291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4866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left green pane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905286" y="0"/>
            <a:ext cx="4238714" cy="6229885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45274" y="154522"/>
            <a:ext cx="4623275" cy="295614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58991" y="1575356"/>
            <a:ext cx="3589234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258991" y="254364"/>
            <a:ext cx="3589234" cy="11556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58991" y="2816335"/>
            <a:ext cx="3600000" cy="3238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paragraph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45274" y="3255221"/>
            <a:ext cx="4623275" cy="295614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3080313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79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 then RIGHT-CLICK and SEND TO BACK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942" y="256425"/>
            <a:ext cx="7486116" cy="13758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1" i="0" cap="none" spc="0" baseline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Edit text block</a:t>
            </a:r>
          </a:p>
        </p:txBody>
      </p:sp>
    </p:spTree>
    <p:extLst>
      <p:ext uri="{BB962C8B-B14F-4D97-AF65-F5344CB8AC3E}">
        <p14:creationId xmlns:p14="http://schemas.microsoft.com/office/powerpoint/2010/main" val="17191403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420">
          <p15:clr>
            <a:srgbClr val="FBAE40"/>
          </p15:clr>
        </p15:guide>
        <p15:guide id="5" orient="horz" pos="91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71671" y="1476571"/>
            <a:ext cx="3529413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71671" y="556652"/>
            <a:ext cx="7733944" cy="88222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871671" y="3325906"/>
            <a:ext cx="3461047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bullet points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4811713" y="1743075"/>
            <a:ext cx="3973512" cy="41529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chart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64959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71671" y="1481347"/>
            <a:ext cx="3529413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71671" y="280000"/>
            <a:ext cx="7733944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871671" y="3245221"/>
            <a:ext cx="3461047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bullet points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 hasCustomPrompt="1"/>
          </p:nvPr>
        </p:nvSpPr>
        <p:spPr>
          <a:xfrm>
            <a:off x="4786313" y="1768475"/>
            <a:ext cx="3836987" cy="4195763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chart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26163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hite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973652" y="1482403"/>
            <a:ext cx="3529413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973652" y="288058"/>
            <a:ext cx="7733944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973652" y="3175713"/>
            <a:ext cx="3461047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bullet points</a:t>
            </a:r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3" hasCustomPrompt="1"/>
          </p:nvPr>
        </p:nvSpPr>
        <p:spPr>
          <a:xfrm>
            <a:off x="330199" y="1672046"/>
            <a:ext cx="3789363" cy="411026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AED242"/>
                </a:solidFill>
              </a:defRPr>
            </a:lvl1pPr>
          </a:lstStyle>
          <a:p>
            <a:r>
              <a:rPr lang="en-US" dirty="0" smtClean="0"/>
              <a:t>Click to add chart</a:t>
            </a:r>
          </a:p>
          <a:p>
            <a:endParaRPr lang="en-ZA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7596" y="424610"/>
            <a:ext cx="3800268" cy="94979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b="0" i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heading of graphic</a:t>
            </a:r>
          </a:p>
        </p:txBody>
      </p:sp>
    </p:spTree>
    <p:extLst>
      <p:ext uri="{BB962C8B-B14F-4D97-AF65-F5344CB8AC3E}">
        <p14:creationId xmlns:p14="http://schemas.microsoft.com/office/powerpoint/2010/main" val="3458094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0415" y="1801906"/>
            <a:ext cx="5460763" cy="1924800"/>
          </a:xfrm>
          <a:prstGeom prst="rect">
            <a:avLst/>
          </a:prstGeom>
        </p:spPr>
        <p:txBody>
          <a:bodyPr anchor="b"/>
          <a:lstStyle>
            <a:lvl1pPr algn="l">
              <a:defRPr sz="3000" b="1" i="0" baseline="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Edit title of presentation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0415" y="4369581"/>
            <a:ext cx="5452217" cy="3496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cap="all" spc="100" baseline="0">
                <a:solidFill>
                  <a:srgbClr val="005B7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edit PRESENTER NAME</a:t>
            </a:r>
            <a:endParaRPr lang="en-US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90415" y="4821756"/>
            <a:ext cx="5441203" cy="49343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600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job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5879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 then RIGHT-CLICK and SEND TO BACK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942" y="256425"/>
            <a:ext cx="7486116" cy="13758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1" i="0" cap="none" spc="0" baseline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Edit text block</a:t>
            </a:r>
          </a:p>
        </p:txBody>
      </p:sp>
    </p:spTree>
    <p:extLst>
      <p:ext uri="{BB962C8B-B14F-4D97-AF65-F5344CB8AC3E}">
        <p14:creationId xmlns:p14="http://schemas.microsoft.com/office/powerpoint/2010/main" val="25907316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420">
          <p15:clr>
            <a:srgbClr val="FBAE40"/>
          </p15:clr>
        </p15:guide>
        <p15:guide id="5" orient="horz" pos="913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676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63601" y="1481346"/>
            <a:ext cx="7733468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63600" y="280002"/>
            <a:ext cx="7742015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896740" y="2910336"/>
            <a:ext cx="3707509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bullet points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0" y="2910336"/>
            <a:ext cx="3590474" cy="2743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paragraph</a:t>
            </a:r>
          </a:p>
        </p:txBody>
      </p:sp>
    </p:spTree>
    <p:extLst>
      <p:ext uri="{BB962C8B-B14F-4D97-AF65-F5344CB8AC3E}">
        <p14:creationId xmlns:p14="http://schemas.microsoft.com/office/powerpoint/2010/main" val="40398563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544">
          <p15:clr>
            <a:srgbClr val="FBAE40"/>
          </p15:clr>
        </p15:guide>
        <p15:guide id="4" pos="5420">
          <p15:clr>
            <a:srgbClr val="FBAE40"/>
          </p15:clr>
        </p15:guide>
        <p15:guide id="5" orient="horz" pos="799">
          <p15:clr>
            <a:srgbClr val="FBAE40"/>
          </p15:clr>
        </p15:guide>
        <p15:guide id="6" orient="horz" pos="161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 left green pane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905286" y="1"/>
            <a:ext cx="4238714" cy="6238430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45274" y="154522"/>
            <a:ext cx="4623275" cy="607536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58991" y="1575356"/>
            <a:ext cx="3589234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258991" y="245818"/>
            <a:ext cx="3589234" cy="11556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58991" y="2816335"/>
            <a:ext cx="3600000" cy="3238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paragraph</a:t>
            </a:r>
          </a:p>
        </p:txBody>
      </p:sp>
    </p:spTree>
    <p:extLst>
      <p:ext uri="{BB962C8B-B14F-4D97-AF65-F5344CB8AC3E}">
        <p14:creationId xmlns:p14="http://schemas.microsoft.com/office/powerpoint/2010/main" val="40237729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79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in green pane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72000" y="1"/>
            <a:ext cx="4572000" cy="6238430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7702" y="1480670"/>
            <a:ext cx="3782466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39156" y="254364"/>
            <a:ext cx="3791012" cy="11556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39156" y="2816335"/>
            <a:ext cx="3782466" cy="3238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paragraph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 hasCustomPrompt="1"/>
          </p:nvPr>
        </p:nvSpPr>
        <p:spPr>
          <a:xfrm>
            <a:off x="5106173" y="264978"/>
            <a:ext cx="3460986" cy="2640592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chart</a:t>
            </a:r>
            <a:endParaRPr lang="en-ZA" dirty="0"/>
          </a:p>
        </p:txBody>
      </p:sp>
      <p:sp>
        <p:nvSpPr>
          <p:cNvPr id="12" name="Chart Placeholder 4"/>
          <p:cNvSpPr>
            <a:spLocks noGrp="1"/>
          </p:cNvSpPr>
          <p:nvPr>
            <p:ph type="chart" sz="quarter" idx="15" hasCustomPrompt="1"/>
          </p:nvPr>
        </p:nvSpPr>
        <p:spPr>
          <a:xfrm>
            <a:off x="5104748" y="3348592"/>
            <a:ext cx="3463836" cy="264059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chart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798187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799" userDrawn="1">
          <p15:clr>
            <a:srgbClr val="FBAE40"/>
          </p15:clr>
        </p15:guide>
        <p15:guide id="6" orient="horz" pos="161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73322"/>
            <a:ext cx="2967038" cy="381996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5B7F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smtClean="0"/>
              <a:t>Click to add photo</a:t>
            </a:r>
            <a:endParaRPr lang="en-ZA" dirty="0" smtClean="0"/>
          </a:p>
          <a:p>
            <a:endParaRPr lang="en-ZA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6176962" y="1262195"/>
            <a:ext cx="2967038" cy="38306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088481" y="1262195"/>
            <a:ext cx="2967038" cy="38306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5160773"/>
            <a:ext cx="2662238" cy="9497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CAPTION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36259" y="5160773"/>
            <a:ext cx="2671482" cy="9497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CAPTION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338047" y="5160773"/>
            <a:ext cx="2644868" cy="9408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CAPTION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833717" y="143269"/>
            <a:ext cx="7476566" cy="1044598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3000" b="1" baseline="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Edit slide heading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602715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3249" userDrawn="1">
          <p15:clr>
            <a:srgbClr val="FBAE40"/>
          </p15:clr>
        </p15:guide>
        <p15:guide id="5" orient="horz" pos="79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153824" y="136732"/>
            <a:ext cx="4358355" cy="52814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45280" y="5418137"/>
            <a:ext cx="4366899" cy="8117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CAPTION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656033" y="5418138"/>
            <a:ext cx="4359600" cy="8117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CAPTION</a:t>
            </a:r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56656" y="136732"/>
            <a:ext cx="4358355" cy="52814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326043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3413" userDrawn="1">
          <p15:clr>
            <a:srgbClr val="FBAE40"/>
          </p15:clr>
        </p15:guide>
        <p15:guide id="5" orient="horz" pos="82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71671" y="1481347"/>
            <a:ext cx="3529413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71671" y="280000"/>
            <a:ext cx="7733944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871671" y="3245221"/>
            <a:ext cx="3461047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Edit bullet points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 hasCustomPrompt="1"/>
          </p:nvPr>
        </p:nvSpPr>
        <p:spPr>
          <a:xfrm>
            <a:off x="4786313" y="1768475"/>
            <a:ext cx="3836987" cy="4195763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chart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932621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 then RIGHT-CLICK and SEND TO BACK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942" y="256425"/>
            <a:ext cx="7486116" cy="13758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1" i="0" cap="none" spc="0" baseline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Edit text block</a:t>
            </a:r>
          </a:p>
        </p:txBody>
      </p:sp>
    </p:spTree>
    <p:extLst>
      <p:ext uri="{BB962C8B-B14F-4D97-AF65-F5344CB8AC3E}">
        <p14:creationId xmlns:p14="http://schemas.microsoft.com/office/powerpoint/2010/main" val="26543899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420">
          <p15:clr>
            <a:srgbClr val="FBAE40"/>
          </p15:clr>
        </p15:guide>
        <p15:guide id="5" orient="horz" pos="913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r>
              <a:rPr lang="en-US" dirty="0" smtClean="0"/>
              <a:t>Click to add photo then RIGHT-CLICK and SEND TO BACK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942" y="256425"/>
            <a:ext cx="7486116" cy="13758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1" i="0" cap="none" spc="0" baseline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 smtClean="0"/>
              <a:t>Edit text block</a:t>
            </a:r>
          </a:p>
        </p:txBody>
      </p:sp>
    </p:spTree>
    <p:extLst>
      <p:ext uri="{BB962C8B-B14F-4D97-AF65-F5344CB8AC3E}">
        <p14:creationId xmlns:p14="http://schemas.microsoft.com/office/powerpoint/2010/main" val="24054813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420">
          <p15:clr>
            <a:srgbClr val="FBAE40"/>
          </p15:clr>
        </p15:guide>
        <p15:guide id="5" orient="horz" pos="913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63601" y="1481346"/>
            <a:ext cx="7733468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subtitle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63600" y="280002"/>
            <a:ext cx="7742015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title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896740" y="2910336"/>
            <a:ext cx="3707509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bullet points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0" y="2910336"/>
            <a:ext cx="3590474" cy="2743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 smtClean="0"/>
              <a:t>Edit paragraph</a:t>
            </a:r>
          </a:p>
        </p:txBody>
      </p:sp>
    </p:spTree>
    <p:extLst>
      <p:ext uri="{BB962C8B-B14F-4D97-AF65-F5344CB8AC3E}">
        <p14:creationId xmlns:p14="http://schemas.microsoft.com/office/powerpoint/2010/main" val="26285358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4" userDrawn="1">
          <p15:clr>
            <a:srgbClr val="FBAE40"/>
          </p15:clr>
        </p15:guide>
        <p15:guide id="4" pos="5420" userDrawn="1">
          <p15:clr>
            <a:srgbClr val="FBAE40"/>
          </p15:clr>
        </p15:guide>
        <p15:guide id="5" orient="horz" pos="799" userDrawn="1">
          <p15:clr>
            <a:srgbClr val="FBAE40"/>
          </p15:clr>
        </p15:guide>
        <p15:guide id="6" orient="horz" pos="161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6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6"/>
          <p:cNvSpPr/>
          <p:nvPr userDrawn="1"/>
        </p:nvSpPr>
        <p:spPr>
          <a:xfrm flipH="1">
            <a:off x="0" y="6255521"/>
            <a:ext cx="5828232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Rectangle 1"/>
          <p:cNvSpPr/>
          <p:nvPr userDrawn="1"/>
        </p:nvSpPr>
        <p:spPr>
          <a:xfrm>
            <a:off x="-4762" y="6662739"/>
            <a:ext cx="4029075" cy="195262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213503" y="6067515"/>
            <a:ext cx="7934770" cy="790486"/>
            <a:chOff x="1213503" y="6255521"/>
            <a:chExt cx="7934770" cy="602479"/>
          </a:xfrm>
        </p:grpSpPr>
        <p:sp>
          <p:nvSpPr>
            <p:cNvPr id="18" name="Isosceles Triangle 6"/>
            <p:cNvSpPr/>
            <p:nvPr userDrawn="1"/>
          </p:nvSpPr>
          <p:spPr>
            <a:xfrm>
              <a:off x="1239140" y="6255521"/>
              <a:ext cx="7909133" cy="602479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0" name="Isosceles Triangle 6"/>
            <p:cNvSpPr/>
            <p:nvPr userDrawn="1"/>
          </p:nvSpPr>
          <p:spPr>
            <a:xfrm>
              <a:off x="1213503" y="6614445"/>
              <a:ext cx="5503491" cy="2435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  <a:gd name="connsiteX0" fmla="*/ 0 w 7904860"/>
                <a:gd name="connsiteY0" fmla="*/ 308068 h 308068"/>
                <a:gd name="connsiteX1" fmla="*/ 4707828 w 7904860"/>
                <a:gd name="connsiteY1" fmla="*/ 0 h 308068"/>
                <a:gd name="connsiteX2" fmla="*/ 7904860 w 7904860"/>
                <a:gd name="connsiteY2" fmla="*/ 308068 h 308068"/>
                <a:gd name="connsiteX3" fmla="*/ 0 w 7904860"/>
                <a:gd name="connsiteY3" fmla="*/ 308068 h 30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08068">
                  <a:moveTo>
                    <a:pt x="0" y="308068"/>
                  </a:moveTo>
                  <a:lnTo>
                    <a:pt x="4707828" y="0"/>
                  </a:lnTo>
                  <a:lnTo>
                    <a:pt x="7904860" y="308068"/>
                  </a:lnTo>
                  <a:lnTo>
                    <a:pt x="0" y="308068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06" y="6372960"/>
            <a:ext cx="2242800" cy="41344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7555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4" r:id="rId2"/>
    <p:sldLayoutId id="2147483737" r:id="rId3"/>
    <p:sldLayoutId id="2147483736" r:id="rId4"/>
    <p:sldLayoutId id="2147483741" r:id="rId5"/>
    <p:sldLayoutId id="2147483749" r:id="rId6"/>
    <p:sldLayoutId id="2147483750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52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6"/>
          <p:cNvSpPr/>
          <p:nvPr userDrawn="1"/>
        </p:nvSpPr>
        <p:spPr>
          <a:xfrm flipH="1">
            <a:off x="0" y="5811140"/>
            <a:ext cx="5828232" cy="104685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1"/>
          <p:cNvSpPr/>
          <p:nvPr userDrawn="1"/>
        </p:nvSpPr>
        <p:spPr>
          <a:xfrm>
            <a:off x="0" y="6417892"/>
            <a:ext cx="3802879" cy="440107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93862" y="5366759"/>
            <a:ext cx="8050138" cy="1491240"/>
            <a:chOff x="1093862" y="5148942"/>
            <a:chExt cx="8050138" cy="1709057"/>
          </a:xfrm>
        </p:grpSpPr>
        <p:sp>
          <p:nvSpPr>
            <p:cNvPr id="10" name="Isosceles Triangle 6"/>
            <p:cNvSpPr/>
            <p:nvPr userDrawn="1"/>
          </p:nvSpPr>
          <p:spPr>
            <a:xfrm>
              <a:off x="1234867" y="5148942"/>
              <a:ext cx="7909133" cy="1709057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Isosceles Triangle 6"/>
            <p:cNvSpPr/>
            <p:nvPr userDrawn="1"/>
          </p:nvSpPr>
          <p:spPr>
            <a:xfrm>
              <a:off x="1093862" y="6294844"/>
              <a:ext cx="5487319" cy="5631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292243">
                  <a:moveTo>
                    <a:pt x="0" y="292204"/>
                  </a:moveTo>
                  <a:lnTo>
                    <a:pt x="4012162" y="0"/>
                  </a:lnTo>
                  <a:cubicBezTo>
                    <a:pt x="4020263" y="801"/>
                    <a:pt x="7906284" y="296166"/>
                    <a:pt x="7904860" y="292204"/>
                  </a:cubicBezTo>
                  <a:lnTo>
                    <a:pt x="0" y="292204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704" y="6106840"/>
            <a:ext cx="2735653" cy="50429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5352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4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3D3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6"/>
          <p:cNvSpPr/>
          <p:nvPr userDrawn="1"/>
        </p:nvSpPr>
        <p:spPr>
          <a:xfrm flipH="1">
            <a:off x="0" y="6255521"/>
            <a:ext cx="5828232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1"/>
          <p:cNvSpPr/>
          <p:nvPr userDrawn="1"/>
        </p:nvSpPr>
        <p:spPr>
          <a:xfrm>
            <a:off x="0" y="6662738"/>
            <a:ext cx="4029075" cy="195262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Isosceles Triangle 6"/>
          <p:cNvSpPr/>
          <p:nvPr userDrawn="1"/>
        </p:nvSpPr>
        <p:spPr>
          <a:xfrm>
            <a:off x="1239140" y="6255521"/>
            <a:ext cx="7909133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6429032"/>
            <a:ext cx="2080407" cy="383506"/>
          </a:xfrm>
          <a:prstGeom prst="rect">
            <a:avLst/>
          </a:prstGeom>
        </p:spPr>
      </p:pic>
      <p:sp>
        <p:nvSpPr>
          <p:cNvPr id="13" name="Isosceles Triangle 6"/>
          <p:cNvSpPr/>
          <p:nvPr userDrawn="1"/>
        </p:nvSpPr>
        <p:spPr>
          <a:xfrm>
            <a:off x="1213503" y="6614445"/>
            <a:ext cx="5503491" cy="243555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47"/>
              <a:gd name="connsiteX1" fmla="*/ 4832558 w 7904860"/>
              <a:gd name="connsiteY1" fmla="*/ 0 h 369147"/>
              <a:gd name="connsiteX2" fmla="*/ 7904860 w 7904860"/>
              <a:gd name="connsiteY2" fmla="*/ 369116 h 369147"/>
              <a:gd name="connsiteX3" fmla="*/ 0 w 7904860"/>
              <a:gd name="connsiteY3" fmla="*/ 369116 h 369147"/>
              <a:gd name="connsiteX0" fmla="*/ 0 w 7904860"/>
              <a:gd name="connsiteY0" fmla="*/ 309296 h 309333"/>
              <a:gd name="connsiteX1" fmla="*/ 4012162 w 7904860"/>
              <a:gd name="connsiteY1" fmla="*/ 0 h 309333"/>
              <a:gd name="connsiteX2" fmla="*/ 7904860 w 7904860"/>
              <a:gd name="connsiteY2" fmla="*/ 309296 h 309333"/>
              <a:gd name="connsiteX3" fmla="*/ 0 w 7904860"/>
              <a:gd name="connsiteY3" fmla="*/ 309296 h 309333"/>
              <a:gd name="connsiteX0" fmla="*/ 0 w 7904860"/>
              <a:gd name="connsiteY0" fmla="*/ 292204 h 292243"/>
              <a:gd name="connsiteX1" fmla="*/ 4012162 w 7904860"/>
              <a:gd name="connsiteY1" fmla="*/ 0 h 292243"/>
              <a:gd name="connsiteX2" fmla="*/ 7904860 w 7904860"/>
              <a:gd name="connsiteY2" fmla="*/ 292204 h 292243"/>
              <a:gd name="connsiteX3" fmla="*/ 0 w 7904860"/>
              <a:gd name="connsiteY3" fmla="*/ 292204 h 292243"/>
              <a:gd name="connsiteX0" fmla="*/ 0 w 7904860"/>
              <a:gd name="connsiteY0" fmla="*/ 308068 h 308068"/>
              <a:gd name="connsiteX1" fmla="*/ 4707828 w 7904860"/>
              <a:gd name="connsiteY1" fmla="*/ 0 h 308068"/>
              <a:gd name="connsiteX2" fmla="*/ 7904860 w 7904860"/>
              <a:gd name="connsiteY2" fmla="*/ 308068 h 308068"/>
              <a:gd name="connsiteX3" fmla="*/ 0 w 7904860"/>
              <a:gd name="connsiteY3" fmla="*/ 308068 h 3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860" h="308068">
                <a:moveTo>
                  <a:pt x="0" y="308068"/>
                </a:moveTo>
                <a:lnTo>
                  <a:pt x="4707828" y="0"/>
                </a:lnTo>
                <a:lnTo>
                  <a:pt x="7904860" y="308068"/>
                </a:lnTo>
                <a:lnTo>
                  <a:pt x="0" y="308068"/>
                </a:lnTo>
                <a:close/>
              </a:path>
            </a:pathLst>
          </a:custGeom>
          <a:solidFill>
            <a:srgbClr val="298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0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544" userDrawn="1">
          <p15:clr>
            <a:srgbClr val="F26B43"/>
          </p15:clr>
        </p15:guide>
        <p15:guide id="4" orient="horz" pos="822" userDrawn="1">
          <p15:clr>
            <a:srgbClr val="F26B43"/>
          </p15:clr>
        </p15:guide>
        <p15:guide id="5" orient="horz" pos="161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5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flipH="1">
            <a:off x="0" y="6255521"/>
            <a:ext cx="5828232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1"/>
          <p:cNvSpPr/>
          <p:nvPr userDrawn="1"/>
        </p:nvSpPr>
        <p:spPr>
          <a:xfrm>
            <a:off x="-4762" y="6662739"/>
            <a:ext cx="4029075" cy="195262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Isosceles Triangle 6"/>
          <p:cNvSpPr/>
          <p:nvPr userDrawn="1"/>
        </p:nvSpPr>
        <p:spPr>
          <a:xfrm>
            <a:off x="1239140" y="6255521"/>
            <a:ext cx="7909133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24" y="6435694"/>
            <a:ext cx="1902481" cy="350707"/>
          </a:xfrm>
          <a:prstGeom prst="rect">
            <a:avLst/>
          </a:prstGeom>
        </p:spPr>
      </p:pic>
      <p:sp>
        <p:nvSpPr>
          <p:cNvPr id="12" name="Isosceles Triangle 6"/>
          <p:cNvSpPr/>
          <p:nvPr userDrawn="1"/>
        </p:nvSpPr>
        <p:spPr>
          <a:xfrm>
            <a:off x="1213503" y="6614445"/>
            <a:ext cx="5503491" cy="243555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47"/>
              <a:gd name="connsiteX1" fmla="*/ 4832558 w 7904860"/>
              <a:gd name="connsiteY1" fmla="*/ 0 h 369147"/>
              <a:gd name="connsiteX2" fmla="*/ 7904860 w 7904860"/>
              <a:gd name="connsiteY2" fmla="*/ 369116 h 369147"/>
              <a:gd name="connsiteX3" fmla="*/ 0 w 7904860"/>
              <a:gd name="connsiteY3" fmla="*/ 369116 h 369147"/>
              <a:gd name="connsiteX0" fmla="*/ 0 w 7904860"/>
              <a:gd name="connsiteY0" fmla="*/ 309296 h 309333"/>
              <a:gd name="connsiteX1" fmla="*/ 4012162 w 7904860"/>
              <a:gd name="connsiteY1" fmla="*/ 0 h 309333"/>
              <a:gd name="connsiteX2" fmla="*/ 7904860 w 7904860"/>
              <a:gd name="connsiteY2" fmla="*/ 309296 h 309333"/>
              <a:gd name="connsiteX3" fmla="*/ 0 w 7904860"/>
              <a:gd name="connsiteY3" fmla="*/ 309296 h 309333"/>
              <a:gd name="connsiteX0" fmla="*/ 0 w 7904860"/>
              <a:gd name="connsiteY0" fmla="*/ 292204 h 292243"/>
              <a:gd name="connsiteX1" fmla="*/ 4012162 w 7904860"/>
              <a:gd name="connsiteY1" fmla="*/ 0 h 292243"/>
              <a:gd name="connsiteX2" fmla="*/ 7904860 w 7904860"/>
              <a:gd name="connsiteY2" fmla="*/ 292204 h 292243"/>
              <a:gd name="connsiteX3" fmla="*/ 0 w 7904860"/>
              <a:gd name="connsiteY3" fmla="*/ 292204 h 292243"/>
              <a:gd name="connsiteX0" fmla="*/ 0 w 7904860"/>
              <a:gd name="connsiteY0" fmla="*/ 308068 h 308068"/>
              <a:gd name="connsiteX1" fmla="*/ 4707828 w 7904860"/>
              <a:gd name="connsiteY1" fmla="*/ 0 h 308068"/>
              <a:gd name="connsiteX2" fmla="*/ 7904860 w 7904860"/>
              <a:gd name="connsiteY2" fmla="*/ 308068 h 308068"/>
              <a:gd name="connsiteX3" fmla="*/ 0 w 7904860"/>
              <a:gd name="connsiteY3" fmla="*/ 308068 h 3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860" h="308068">
                <a:moveTo>
                  <a:pt x="0" y="308068"/>
                </a:moveTo>
                <a:lnTo>
                  <a:pt x="4707828" y="0"/>
                </a:lnTo>
                <a:lnTo>
                  <a:pt x="7904860" y="308068"/>
                </a:lnTo>
                <a:lnTo>
                  <a:pt x="0" y="308068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289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44" userDrawn="1">
          <p15:clr>
            <a:srgbClr val="F26B43"/>
          </p15:clr>
        </p15:guide>
        <p15:guide id="4" orient="horz" pos="799" userDrawn="1">
          <p15:clr>
            <a:srgbClr val="F26B43"/>
          </p15:clr>
        </p15:guide>
        <p15:guide id="5" orient="horz" pos="1616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005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Isosceles Triangle 6"/>
          <p:cNvSpPr/>
          <p:nvPr userDrawn="1"/>
        </p:nvSpPr>
        <p:spPr>
          <a:xfrm flipH="1">
            <a:off x="0" y="6255521"/>
            <a:ext cx="5828232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1"/>
          <p:cNvSpPr/>
          <p:nvPr userDrawn="1"/>
        </p:nvSpPr>
        <p:spPr>
          <a:xfrm>
            <a:off x="-4762" y="6662739"/>
            <a:ext cx="4029075" cy="195262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Isosceles Triangle 6"/>
          <p:cNvSpPr/>
          <p:nvPr userDrawn="1"/>
        </p:nvSpPr>
        <p:spPr>
          <a:xfrm>
            <a:off x="1239140" y="6255521"/>
            <a:ext cx="7909133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6451945"/>
            <a:ext cx="1969334" cy="363031"/>
          </a:xfrm>
          <a:prstGeom prst="rect">
            <a:avLst/>
          </a:prstGeom>
        </p:spPr>
      </p:pic>
      <p:sp>
        <p:nvSpPr>
          <p:cNvPr id="12" name="Isosceles Triangle 6"/>
          <p:cNvSpPr/>
          <p:nvPr userDrawn="1"/>
        </p:nvSpPr>
        <p:spPr>
          <a:xfrm>
            <a:off x="1213503" y="6614445"/>
            <a:ext cx="5503491" cy="243555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47"/>
              <a:gd name="connsiteX1" fmla="*/ 4832558 w 7904860"/>
              <a:gd name="connsiteY1" fmla="*/ 0 h 369147"/>
              <a:gd name="connsiteX2" fmla="*/ 7904860 w 7904860"/>
              <a:gd name="connsiteY2" fmla="*/ 369116 h 369147"/>
              <a:gd name="connsiteX3" fmla="*/ 0 w 7904860"/>
              <a:gd name="connsiteY3" fmla="*/ 369116 h 369147"/>
              <a:gd name="connsiteX0" fmla="*/ 0 w 7904860"/>
              <a:gd name="connsiteY0" fmla="*/ 309296 h 309333"/>
              <a:gd name="connsiteX1" fmla="*/ 4012162 w 7904860"/>
              <a:gd name="connsiteY1" fmla="*/ 0 h 309333"/>
              <a:gd name="connsiteX2" fmla="*/ 7904860 w 7904860"/>
              <a:gd name="connsiteY2" fmla="*/ 309296 h 309333"/>
              <a:gd name="connsiteX3" fmla="*/ 0 w 7904860"/>
              <a:gd name="connsiteY3" fmla="*/ 309296 h 309333"/>
              <a:gd name="connsiteX0" fmla="*/ 0 w 7904860"/>
              <a:gd name="connsiteY0" fmla="*/ 292204 h 292243"/>
              <a:gd name="connsiteX1" fmla="*/ 4012162 w 7904860"/>
              <a:gd name="connsiteY1" fmla="*/ 0 h 292243"/>
              <a:gd name="connsiteX2" fmla="*/ 7904860 w 7904860"/>
              <a:gd name="connsiteY2" fmla="*/ 292204 h 292243"/>
              <a:gd name="connsiteX3" fmla="*/ 0 w 7904860"/>
              <a:gd name="connsiteY3" fmla="*/ 292204 h 292243"/>
              <a:gd name="connsiteX0" fmla="*/ 0 w 7904860"/>
              <a:gd name="connsiteY0" fmla="*/ 308068 h 308068"/>
              <a:gd name="connsiteX1" fmla="*/ 4707828 w 7904860"/>
              <a:gd name="connsiteY1" fmla="*/ 0 h 308068"/>
              <a:gd name="connsiteX2" fmla="*/ 7904860 w 7904860"/>
              <a:gd name="connsiteY2" fmla="*/ 308068 h 308068"/>
              <a:gd name="connsiteX3" fmla="*/ 0 w 7904860"/>
              <a:gd name="connsiteY3" fmla="*/ 308068 h 3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860" h="308068">
                <a:moveTo>
                  <a:pt x="0" y="308068"/>
                </a:moveTo>
                <a:lnTo>
                  <a:pt x="4707828" y="0"/>
                </a:lnTo>
                <a:lnTo>
                  <a:pt x="7904860" y="308068"/>
                </a:lnTo>
                <a:lnTo>
                  <a:pt x="0" y="308068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5696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544">
          <p15:clr>
            <a:srgbClr val="F26B43"/>
          </p15:clr>
        </p15:guide>
        <p15:guide id="4" orient="horz" pos="799" userDrawn="1">
          <p15:clr>
            <a:srgbClr val="F26B43"/>
          </p15:clr>
        </p15:guide>
        <p15:guide id="5" orient="horz" pos="1616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9" y="523373"/>
            <a:ext cx="4466326" cy="786325"/>
          </a:xfrm>
          <a:prstGeom prst="rect">
            <a:avLst/>
          </a:prstGeom>
        </p:spPr>
      </p:pic>
      <p:sp>
        <p:nvSpPr>
          <p:cNvPr id="12" name="Isosceles Triangle 6"/>
          <p:cNvSpPr/>
          <p:nvPr userDrawn="1"/>
        </p:nvSpPr>
        <p:spPr>
          <a:xfrm rot="5400000" flipV="1">
            <a:off x="3601451" y="1315449"/>
            <a:ext cx="1941099" cy="9144000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28238"/>
              <a:gd name="connsiteY0" fmla="*/ 602479 h 602479"/>
              <a:gd name="connsiteX1" fmla="*/ 7928238 w 7928238"/>
              <a:gd name="connsiteY1" fmla="*/ 0 h 602479"/>
              <a:gd name="connsiteX2" fmla="*/ 7904860 w 7928238"/>
              <a:gd name="connsiteY2" fmla="*/ 602479 h 602479"/>
              <a:gd name="connsiteX3" fmla="*/ 0 w 7928238"/>
              <a:gd name="connsiteY3" fmla="*/ 602479 h 602479"/>
              <a:gd name="connsiteX0" fmla="*/ 0 w 7909133"/>
              <a:gd name="connsiteY0" fmla="*/ 587986 h 587986"/>
              <a:gd name="connsiteX1" fmla="*/ 7909133 w 7909133"/>
              <a:gd name="connsiteY1" fmla="*/ 0 h 587986"/>
              <a:gd name="connsiteX2" fmla="*/ 7904860 w 7909133"/>
              <a:gd name="connsiteY2" fmla="*/ 587986 h 587986"/>
              <a:gd name="connsiteX3" fmla="*/ 0 w 7909133"/>
              <a:gd name="connsiteY3" fmla="*/ 587986 h 587986"/>
              <a:gd name="connsiteX0" fmla="*/ 0 w 7928238"/>
              <a:gd name="connsiteY0" fmla="*/ 594197 h 594197"/>
              <a:gd name="connsiteX1" fmla="*/ 7928238 w 7928238"/>
              <a:gd name="connsiteY1" fmla="*/ 0 h 594197"/>
              <a:gd name="connsiteX2" fmla="*/ 7904860 w 7928238"/>
              <a:gd name="connsiteY2" fmla="*/ 594197 h 594197"/>
              <a:gd name="connsiteX3" fmla="*/ 0 w 7928238"/>
              <a:gd name="connsiteY3" fmla="*/ 594197 h 594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8238" h="594197">
                <a:moveTo>
                  <a:pt x="0" y="594197"/>
                </a:moveTo>
                <a:lnTo>
                  <a:pt x="7928238" y="0"/>
                </a:lnTo>
                <a:cubicBezTo>
                  <a:pt x="7926814" y="200826"/>
                  <a:pt x="7906284" y="393371"/>
                  <a:pt x="7904860" y="594197"/>
                </a:cubicBezTo>
                <a:lnTo>
                  <a:pt x="0" y="594197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Isosceles Triangle 6"/>
          <p:cNvSpPr/>
          <p:nvPr userDrawn="1"/>
        </p:nvSpPr>
        <p:spPr>
          <a:xfrm rot="5400000" flipV="1">
            <a:off x="5751288" y="3478168"/>
            <a:ext cx="1936418" cy="4807743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04860"/>
              <a:gd name="connsiteY0" fmla="*/ 311921 h 311921"/>
              <a:gd name="connsiteX1" fmla="*/ 4174909 w 7904860"/>
              <a:gd name="connsiteY1" fmla="*/ 0 h 311921"/>
              <a:gd name="connsiteX2" fmla="*/ 7904860 w 7904860"/>
              <a:gd name="connsiteY2" fmla="*/ 311921 h 311921"/>
              <a:gd name="connsiteX3" fmla="*/ 0 w 7904860"/>
              <a:gd name="connsiteY3" fmla="*/ 311921 h 311921"/>
              <a:gd name="connsiteX0" fmla="*/ 0 w 7904860"/>
              <a:gd name="connsiteY0" fmla="*/ 312035 h 312035"/>
              <a:gd name="connsiteX1" fmla="*/ 4174909 w 7904860"/>
              <a:gd name="connsiteY1" fmla="*/ 114 h 312035"/>
              <a:gd name="connsiteX2" fmla="*/ 7904860 w 7904860"/>
              <a:gd name="connsiteY2" fmla="*/ 312035 h 312035"/>
              <a:gd name="connsiteX3" fmla="*/ 0 w 7904860"/>
              <a:gd name="connsiteY3" fmla="*/ 312035 h 312035"/>
              <a:gd name="connsiteX0" fmla="*/ 0 w 7904860"/>
              <a:gd name="connsiteY0" fmla="*/ 311963 h 312328"/>
              <a:gd name="connsiteX1" fmla="*/ 4174909 w 7904860"/>
              <a:gd name="connsiteY1" fmla="*/ 42 h 312328"/>
              <a:gd name="connsiteX2" fmla="*/ 7904860 w 7904860"/>
              <a:gd name="connsiteY2" fmla="*/ 311963 h 312328"/>
              <a:gd name="connsiteX3" fmla="*/ 0 w 7904860"/>
              <a:gd name="connsiteY3" fmla="*/ 311963 h 31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860" h="312328">
                <a:moveTo>
                  <a:pt x="0" y="311963"/>
                </a:moveTo>
                <a:lnTo>
                  <a:pt x="4174909" y="42"/>
                </a:lnTo>
                <a:cubicBezTo>
                  <a:pt x="4173485" y="-4231"/>
                  <a:pt x="7906285" y="324782"/>
                  <a:pt x="7904860" y="311963"/>
                </a:cubicBezTo>
                <a:lnTo>
                  <a:pt x="0" y="311963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5" name="Group 14"/>
          <p:cNvGrpSpPr/>
          <p:nvPr userDrawn="1"/>
        </p:nvGrpSpPr>
        <p:grpSpPr>
          <a:xfrm rot="16200000" flipH="1">
            <a:off x="4287853" y="2001856"/>
            <a:ext cx="6858001" cy="2854292"/>
            <a:chOff x="-2" y="4255807"/>
            <a:chExt cx="4990746" cy="2602230"/>
          </a:xfrm>
        </p:grpSpPr>
        <p:sp>
          <p:nvSpPr>
            <p:cNvPr id="16" name="Isosceles Triangle 6"/>
            <p:cNvSpPr/>
            <p:nvPr userDrawn="1"/>
          </p:nvSpPr>
          <p:spPr>
            <a:xfrm flipH="1">
              <a:off x="-2" y="4255807"/>
              <a:ext cx="4988051" cy="2602061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299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7" name="Isosceles Triangle 6"/>
            <p:cNvSpPr/>
            <p:nvPr userDrawn="1"/>
          </p:nvSpPr>
          <p:spPr>
            <a:xfrm flipH="1">
              <a:off x="5387" y="5561682"/>
              <a:ext cx="4985357" cy="12963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  <a:gd name="connsiteX0" fmla="*/ 0 w 7904860"/>
                <a:gd name="connsiteY0" fmla="*/ 300119 h 300157"/>
                <a:gd name="connsiteX1" fmla="*/ 3942747 w 7904860"/>
                <a:gd name="connsiteY1" fmla="*/ 0 h 300157"/>
                <a:gd name="connsiteX2" fmla="*/ 7904860 w 7904860"/>
                <a:gd name="connsiteY2" fmla="*/ 300119 h 300157"/>
                <a:gd name="connsiteX3" fmla="*/ 0 w 7904860"/>
                <a:gd name="connsiteY3" fmla="*/ 300119 h 30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00157">
                  <a:moveTo>
                    <a:pt x="0" y="300119"/>
                  </a:moveTo>
                  <a:lnTo>
                    <a:pt x="3942747" y="0"/>
                  </a:lnTo>
                  <a:cubicBezTo>
                    <a:pt x="3950848" y="801"/>
                    <a:pt x="7906284" y="304081"/>
                    <a:pt x="7904860" y="300119"/>
                  </a:cubicBezTo>
                  <a:lnTo>
                    <a:pt x="0" y="300119"/>
                  </a:lnTo>
                  <a:close/>
                </a:path>
              </a:pathLst>
            </a:custGeom>
            <a:solidFill>
              <a:srgbClr val="005B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5597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43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884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flipH="1" flipV="1">
            <a:off x="0" y="4375450"/>
            <a:ext cx="9144000" cy="2482548"/>
            <a:chOff x="-1" y="-8546"/>
            <a:chExt cx="9164682" cy="2159127"/>
          </a:xfrm>
        </p:grpSpPr>
        <p:sp>
          <p:nvSpPr>
            <p:cNvPr id="7" name="Isosceles Triangle 6"/>
            <p:cNvSpPr/>
            <p:nvPr userDrawn="1"/>
          </p:nvSpPr>
          <p:spPr>
            <a:xfrm rot="16200000">
              <a:off x="3511899" y="-3520446"/>
              <a:ext cx="2140882" cy="9164682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28238"/>
                <a:gd name="connsiteY0" fmla="*/ 602479 h 602479"/>
                <a:gd name="connsiteX1" fmla="*/ 7928238 w 7928238"/>
                <a:gd name="connsiteY1" fmla="*/ 0 h 602479"/>
                <a:gd name="connsiteX2" fmla="*/ 7904860 w 7928238"/>
                <a:gd name="connsiteY2" fmla="*/ 602479 h 602479"/>
                <a:gd name="connsiteX3" fmla="*/ 0 w 7928238"/>
                <a:gd name="connsiteY3" fmla="*/ 602479 h 602479"/>
                <a:gd name="connsiteX0" fmla="*/ 0 w 7909133"/>
                <a:gd name="connsiteY0" fmla="*/ 587986 h 587986"/>
                <a:gd name="connsiteX1" fmla="*/ 7909133 w 7909133"/>
                <a:gd name="connsiteY1" fmla="*/ 0 h 587986"/>
                <a:gd name="connsiteX2" fmla="*/ 7904860 w 7909133"/>
                <a:gd name="connsiteY2" fmla="*/ 587986 h 587986"/>
                <a:gd name="connsiteX3" fmla="*/ 0 w 7909133"/>
                <a:gd name="connsiteY3" fmla="*/ 587986 h 587986"/>
                <a:gd name="connsiteX0" fmla="*/ 0 w 7928238"/>
                <a:gd name="connsiteY0" fmla="*/ 594197 h 594197"/>
                <a:gd name="connsiteX1" fmla="*/ 7928238 w 7928238"/>
                <a:gd name="connsiteY1" fmla="*/ 0 h 594197"/>
                <a:gd name="connsiteX2" fmla="*/ 7904860 w 7928238"/>
                <a:gd name="connsiteY2" fmla="*/ 594197 h 594197"/>
                <a:gd name="connsiteX3" fmla="*/ 0 w 7928238"/>
                <a:gd name="connsiteY3" fmla="*/ 594197 h 59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28238" h="594197">
                  <a:moveTo>
                    <a:pt x="0" y="594197"/>
                  </a:moveTo>
                  <a:lnTo>
                    <a:pt x="7928238" y="0"/>
                  </a:lnTo>
                  <a:cubicBezTo>
                    <a:pt x="7926814" y="200826"/>
                    <a:pt x="7906284" y="393371"/>
                    <a:pt x="7904860" y="594197"/>
                  </a:cubicBezTo>
                  <a:lnTo>
                    <a:pt x="0" y="594197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" name="Isosceles Triangle 6"/>
            <p:cNvSpPr/>
            <p:nvPr userDrawn="1"/>
          </p:nvSpPr>
          <p:spPr>
            <a:xfrm rot="16200000">
              <a:off x="5685100" y="-1308323"/>
              <a:ext cx="2150582" cy="4767226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11921 h 311921"/>
                <a:gd name="connsiteX1" fmla="*/ 4174909 w 7904860"/>
                <a:gd name="connsiteY1" fmla="*/ 0 h 311921"/>
                <a:gd name="connsiteX2" fmla="*/ 7904860 w 7904860"/>
                <a:gd name="connsiteY2" fmla="*/ 311921 h 311921"/>
                <a:gd name="connsiteX3" fmla="*/ 0 w 7904860"/>
                <a:gd name="connsiteY3" fmla="*/ 311921 h 311921"/>
                <a:gd name="connsiteX0" fmla="*/ 0 w 7904860"/>
                <a:gd name="connsiteY0" fmla="*/ 312035 h 312035"/>
                <a:gd name="connsiteX1" fmla="*/ 4174909 w 7904860"/>
                <a:gd name="connsiteY1" fmla="*/ 114 h 312035"/>
                <a:gd name="connsiteX2" fmla="*/ 7904860 w 7904860"/>
                <a:gd name="connsiteY2" fmla="*/ 312035 h 312035"/>
                <a:gd name="connsiteX3" fmla="*/ 0 w 7904860"/>
                <a:gd name="connsiteY3" fmla="*/ 312035 h 312035"/>
                <a:gd name="connsiteX0" fmla="*/ 0 w 7904860"/>
                <a:gd name="connsiteY0" fmla="*/ 311963 h 312328"/>
                <a:gd name="connsiteX1" fmla="*/ 4174909 w 7904860"/>
                <a:gd name="connsiteY1" fmla="*/ 42 h 312328"/>
                <a:gd name="connsiteX2" fmla="*/ 7904860 w 7904860"/>
                <a:gd name="connsiteY2" fmla="*/ 311963 h 312328"/>
                <a:gd name="connsiteX3" fmla="*/ 0 w 7904860"/>
                <a:gd name="connsiteY3" fmla="*/ 311963 h 31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12328">
                  <a:moveTo>
                    <a:pt x="0" y="311963"/>
                  </a:moveTo>
                  <a:lnTo>
                    <a:pt x="4174909" y="42"/>
                  </a:lnTo>
                  <a:cubicBezTo>
                    <a:pt x="4173485" y="-4231"/>
                    <a:pt x="7906285" y="324782"/>
                    <a:pt x="7904860" y="311963"/>
                  </a:cubicBezTo>
                  <a:lnTo>
                    <a:pt x="0" y="311963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 rot="5400000">
            <a:off x="-2018946" y="2018944"/>
            <a:ext cx="6858001" cy="2820113"/>
            <a:chOff x="-2" y="4255807"/>
            <a:chExt cx="4990746" cy="2602230"/>
          </a:xfrm>
        </p:grpSpPr>
        <p:sp>
          <p:nvSpPr>
            <p:cNvPr id="9" name="Isosceles Triangle 6"/>
            <p:cNvSpPr/>
            <p:nvPr userDrawn="1"/>
          </p:nvSpPr>
          <p:spPr>
            <a:xfrm flipH="1">
              <a:off x="-2" y="4255807"/>
              <a:ext cx="4988051" cy="2602061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299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" name="Isosceles Triangle 6"/>
            <p:cNvSpPr/>
            <p:nvPr userDrawn="1"/>
          </p:nvSpPr>
          <p:spPr>
            <a:xfrm flipH="1">
              <a:off x="5387" y="5561682"/>
              <a:ext cx="4985357" cy="12963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  <a:gd name="connsiteX0" fmla="*/ 0 w 7904860"/>
                <a:gd name="connsiteY0" fmla="*/ 300119 h 300157"/>
                <a:gd name="connsiteX1" fmla="*/ 3942747 w 7904860"/>
                <a:gd name="connsiteY1" fmla="*/ 0 h 300157"/>
                <a:gd name="connsiteX2" fmla="*/ 7904860 w 7904860"/>
                <a:gd name="connsiteY2" fmla="*/ 300119 h 300157"/>
                <a:gd name="connsiteX3" fmla="*/ 0 w 7904860"/>
                <a:gd name="connsiteY3" fmla="*/ 300119 h 30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00157">
                  <a:moveTo>
                    <a:pt x="0" y="300119"/>
                  </a:moveTo>
                  <a:lnTo>
                    <a:pt x="3942747" y="0"/>
                  </a:lnTo>
                  <a:cubicBezTo>
                    <a:pt x="3950848" y="801"/>
                    <a:pt x="7906284" y="304081"/>
                    <a:pt x="7904860" y="300119"/>
                  </a:cubicBezTo>
                  <a:lnTo>
                    <a:pt x="0" y="300119"/>
                  </a:lnTo>
                  <a:close/>
                </a:path>
              </a:pathLst>
            </a:custGeom>
            <a:solidFill>
              <a:srgbClr val="005B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21" y="353245"/>
            <a:ext cx="3268136" cy="57537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2589376" y="2973937"/>
            <a:ext cx="4990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5B7F"/>
                </a:solidFill>
                <a:latin typeface="Gill Sans MT" panose="020B0502020104020203" pitchFamily="34" charset="0"/>
              </a:rPr>
              <a:t>THANK YOU.</a:t>
            </a:r>
            <a:endParaRPr lang="en-ZA" sz="4400" b="1" dirty="0">
              <a:solidFill>
                <a:srgbClr val="005B7F"/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6517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6"/>
          <p:cNvSpPr/>
          <p:nvPr userDrawn="1"/>
        </p:nvSpPr>
        <p:spPr>
          <a:xfrm flipH="1">
            <a:off x="0" y="5811140"/>
            <a:ext cx="5828232" cy="104685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1"/>
          <p:cNvSpPr/>
          <p:nvPr userDrawn="1"/>
        </p:nvSpPr>
        <p:spPr>
          <a:xfrm>
            <a:off x="0" y="6417892"/>
            <a:ext cx="3802879" cy="440107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93862" y="5366759"/>
            <a:ext cx="8050138" cy="1491240"/>
            <a:chOff x="1093862" y="5148942"/>
            <a:chExt cx="8050138" cy="1709057"/>
          </a:xfrm>
        </p:grpSpPr>
        <p:sp>
          <p:nvSpPr>
            <p:cNvPr id="10" name="Isosceles Triangle 6"/>
            <p:cNvSpPr/>
            <p:nvPr userDrawn="1"/>
          </p:nvSpPr>
          <p:spPr>
            <a:xfrm>
              <a:off x="1234867" y="5148942"/>
              <a:ext cx="7909133" cy="1709057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Isosceles Triangle 6"/>
            <p:cNvSpPr/>
            <p:nvPr userDrawn="1"/>
          </p:nvSpPr>
          <p:spPr>
            <a:xfrm>
              <a:off x="1093862" y="6294844"/>
              <a:ext cx="5487319" cy="5631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292243">
                  <a:moveTo>
                    <a:pt x="0" y="292204"/>
                  </a:moveTo>
                  <a:lnTo>
                    <a:pt x="4012162" y="0"/>
                  </a:lnTo>
                  <a:cubicBezTo>
                    <a:pt x="4020263" y="801"/>
                    <a:pt x="7906284" y="296166"/>
                    <a:pt x="7904860" y="292204"/>
                  </a:cubicBezTo>
                  <a:lnTo>
                    <a:pt x="0" y="292204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10704" y="6007694"/>
            <a:ext cx="2735653" cy="70258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4380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050" y="19050"/>
            <a:ext cx="6115050" cy="1924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0415" y="2652262"/>
            <a:ext cx="5158511" cy="1436742"/>
          </a:xfrm>
        </p:spPr>
        <p:txBody>
          <a:bodyPr/>
          <a:lstStyle/>
          <a:p>
            <a:r>
              <a:rPr lang="en-US" dirty="0" smtClean="0"/>
              <a:t>Worms on a mission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9401" y="5051289"/>
            <a:ext cx="5452217" cy="349623"/>
          </a:xfrm>
        </p:spPr>
        <p:txBody>
          <a:bodyPr/>
          <a:lstStyle/>
          <a:p>
            <a:r>
              <a:rPr lang="en-US" dirty="0" smtClean="0"/>
              <a:t>Natasja warnick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90415" y="5306731"/>
            <a:ext cx="5441203" cy="493432"/>
          </a:xfrm>
        </p:spPr>
        <p:txBody>
          <a:bodyPr/>
          <a:lstStyle/>
          <a:p>
            <a:r>
              <a:rPr lang="en-US" dirty="0" smtClean="0"/>
              <a:t>Stakeholder Engagement Officer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44" y="511241"/>
            <a:ext cx="3891787" cy="6851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1299" y="1177570"/>
            <a:ext cx="2607627" cy="8606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4493" y="1286396"/>
            <a:ext cx="1145261" cy="24785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79401" y="3524453"/>
            <a:ext cx="4263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 smtClean="0">
                <a:solidFill>
                  <a:srgbClr val="A3C42A"/>
                </a:solidFill>
              </a:rPr>
              <a:t>11 June – ages 8 – 12</a:t>
            </a:r>
          </a:p>
          <a:p>
            <a:r>
              <a:rPr lang="en-ZA" sz="3200" dirty="0" smtClean="0">
                <a:solidFill>
                  <a:srgbClr val="A3C42A"/>
                </a:solidFill>
              </a:rPr>
              <a:t>14h00 </a:t>
            </a:r>
            <a:r>
              <a:rPr lang="en-ZA" sz="3200" dirty="0" smtClean="0">
                <a:solidFill>
                  <a:srgbClr val="A3C42A"/>
                </a:solidFill>
              </a:rPr>
              <a:t>Session</a:t>
            </a:r>
            <a:endParaRPr lang="en-ZA" sz="3200" dirty="0">
              <a:solidFill>
                <a:srgbClr val="A3C4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38153" y="130157"/>
            <a:ext cx="7733944" cy="650394"/>
          </a:xfrm>
        </p:spPr>
        <p:txBody>
          <a:bodyPr/>
          <a:lstStyle/>
          <a:p>
            <a:r>
              <a:rPr lang="en-US" dirty="0" smtClean="0"/>
              <a:t>What is a worm farm?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96938" y="809856"/>
            <a:ext cx="6202363" cy="2707341"/>
          </a:xfrm>
        </p:spPr>
        <p:txBody>
          <a:bodyPr/>
          <a:lstStyle/>
          <a:p>
            <a:r>
              <a:rPr lang="en-ZA" dirty="0"/>
              <a:t>Composting with worms is also called v</a:t>
            </a:r>
            <a:r>
              <a:rPr lang="en-ZA" dirty="0" smtClean="0"/>
              <a:t>ermicomposting</a:t>
            </a:r>
            <a:r>
              <a:rPr lang="en-ZA" dirty="0"/>
              <a:t>. </a:t>
            </a:r>
            <a:r>
              <a:rPr lang="en-ZA" dirty="0" smtClean="0"/>
              <a:t> Vermi </a:t>
            </a:r>
            <a:r>
              <a:rPr lang="en-ZA" dirty="0"/>
              <a:t>means worm in Latin.</a:t>
            </a:r>
          </a:p>
          <a:p>
            <a:r>
              <a:rPr lang="en-ZA" dirty="0" smtClean="0"/>
              <a:t>Vermicomposting </a:t>
            </a:r>
            <a:r>
              <a:rPr lang="en-ZA" dirty="0"/>
              <a:t>helps reduce the amount of waste going to the landfills</a:t>
            </a:r>
            <a:r>
              <a:rPr lang="en-ZA" dirty="0" smtClean="0"/>
              <a:t>.</a:t>
            </a:r>
          </a:p>
          <a:p>
            <a:r>
              <a:rPr lang="en-ZA" dirty="0" smtClean="0"/>
              <a:t>Vermicomposting </a:t>
            </a:r>
            <a:r>
              <a:rPr lang="en-ZA" dirty="0"/>
              <a:t>can be done inside or outside; it is </a:t>
            </a:r>
            <a:r>
              <a:rPr lang="en-ZA" dirty="0" smtClean="0"/>
              <a:t>odourless (no smell) </a:t>
            </a:r>
            <a:r>
              <a:rPr lang="en-ZA" dirty="0"/>
              <a:t>if done </a:t>
            </a:r>
            <a:r>
              <a:rPr lang="en-ZA" dirty="0" smtClean="0"/>
              <a:t>correctly.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516" y="995670"/>
            <a:ext cx="2452847" cy="25215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7015" y="3721428"/>
            <a:ext cx="3383785" cy="25042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51" y="3158836"/>
            <a:ext cx="4990694" cy="3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2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258991" y="1477816"/>
            <a:ext cx="3589234" cy="449463"/>
          </a:xfrm>
        </p:spPr>
        <p:txBody>
          <a:bodyPr/>
          <a:lstStyle/>
          <a:p>
            <a:r>
              <a:rPr lang="en-US" dirty="0" smtClean="0"/>
              <a:t>Landfill sites facts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happens to our rubbish?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821381" y="2274328"/>
            <a:ext cx="3600000" cy="3238860"/>
          </a:xfrm>
        </p:spPr>
        <p:txBody>
          <a:bodyPr/>
          <a:lstStyle/>
          <a:p>
            <a:pPr marL="742950" lvl="1" indent="-285750"/>
            <a:r>
              <a:rPr lang="en-ZA" sz="2000" dirty="0" smtClean="0"/>
              <a:t>A big </a:t>
            </a:r>
            <a:r>
              <a:rPr lang="en-ZA" sz="2000" dirty="0"/>
              <a:t>hole in the ground where garbage is </a:t>
            </a:r>
            <a:r>
              <a:rPr lang="en-ZA" sz="2000" dirty="0" smtClean="0"/>
              <a:t>buried.</a:t>
            </a:r>
            <a:endParaRPr lang="en-ZA" sz="2000" dirty="0"/>
          </a:p>
          <a:p>
            <a:pPr marL="742950" lvl="1" indent="-285750"/>
            <a:r>
              <a:rPr lang="en-ZA" sz="2000" dirty="0"/>
              <a:t>Trash </a:t>
            </a:r>
            <a:r>
              <a:rPr lang="en-ZA" sz="2000" dirty="0" smtClean="0"/>
              <a:t>is </a:t>
            </a:r>
            <a:r>
              <a:rPr lang="en-ZA" sz="2000" dirty="0"/>
              <a:t>crushed to make </a:t>
            </a:r>
            <a:r>
              <a:rPr lang="en-ZA" sz="2000" dirty="0" smtClean="0"/>
              <a:t>space </a:t>
            </a:r>
            <a:r>
              <a:rPr lang="en-ZA" sz="2000" dirty="0"/>
              <a:t>for more </a:t>
            </a:r>
            <a:r>
              <a:rPr lang="en-ZA" sz="2000" dirty="0" smtClean="0"/>
              <a:t>trash.</a:t>
            </a:r>
            <a:endParaRPr lang="en-ZA" sz="2000" dirty="0"/>
          </a:p>
          <a:p>
            <a:pPr marL="742950" lvl="1" indent="-285750"/>
            <a:r>
              <a:rPr lang="en-ZA" sz="2000" dirty="0"/>
              <a:t>Garbage in landfills stays there for a very long </a:t>
            </a:r>
            <a:r>
              <a:rPr lang="en-ZA" sz="2000" dirty="0" smtClean="0"/>
              <a:t>time.</a:t>
            </a:r>
            <a:endParaRPr lang="en-ZA" sz="2000" dirty="0"/>
          </a:p>
          <a:p>
            <a:pPr marL="742950" lvl="1" indent="-285750"/>
            <a:r>
              <a:rPr lang="en-ZA" sz="2000" dirty="0" smtClean="0"/>
              <a:t>When </a:t>
            </a:r>
            <a:r>
              <a:rPr lang="en-ZA" sz="2000" dirty="0"/>
              <a:t>food is </a:t>
            </a:r>
            <a:r>
              <a:rPr lang="en-ZA" sz="2000" dirty="0" smtClean="0"/>
              <a:t>composted, </a:t>
            </a:r>
            <a:r>
              <a:rPr lang="en-ZA" sz="2000" dirty="0"/>
              <a:t>it breaks down much faster and recycles itself into new </a:t>
            </a:r>
            <a:r>
              <a:rPr lang="en-ZA" sz="2000" dirty="0" smtClean="0"/>
              <a:t>life.</a:t>
            </a:r>
            <a:endParaRPr lang="en-ZA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9" y="1083443"/>
            <a:ext cx="4789082" cy="23817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7401" y="3424793"/>
            <a:ext cx="5146322" cy="298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5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Vermicomposting: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is a worm farm?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71671" y="2811111"/>
            <a:ext cx="3461047" cy="2707341"/>
          </a:xfrm>
        </p:spPr>
        <p:txBody>
          <a:bodyPr/>
          <a:lstStyle/>
          <a:p>
            <a:r>
              <a:rPr lang="en-ZA" dirty="0"/>
              <a:t>Composting with worms is also called Vermicomposting. Vermi means worm in Latin.</a:t>
            </a:r>
          </a:p>
          <a:p>
            <a:r>
              <a:rPr lang="en-ZA" dirty="0" smtClean="0"/>
              <a:t>Vermicomposting </a:t>
            </a:r>
            <a:r>
              <a:rPr lang="en-ZA" dirty="0"/>
              <a:t>helps reduce the amount of waste going to the landfills</a:t>
            </a:r>
            <a:r>
              <a:rPr lang="en-ZA" dirty="0" smtClean="0"/>
              <a:t>.</a:t>
            </a:r>
          </a:p>
          <a:p>
            <a:r>
              <a:rPr lang="en-ZA" dirty="0" smtClean="0"/>
              <a:t>Vermicomposting </a:t>
            </a:r>
            <a:r>
              <a:rPr lang="en-ZA" dirty="0"/>
              <a:t>can be done inside or outside; it is odourless if done </a:t>
            </a:r>
            <a:r>
              <a:rPr lang="en-ZA" dirty="0" smtClean="0"/>
              <a:t>correctly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29" y="861801"/>
            <a:ext cx="8494500" cy="4675123"/>
          </a:xfrm>
          <a:prstGeom prst="rect">
            <a:avLst/>
          </a:prstGeom>
        </p:spPr>
      </p:pic>
      <p:sp>
        <p:nvSpPr>
          <p:cNvPr id="12" name="Text Placeholder 6"/>
          <p:cNvSpPr txBox="1">
            <a:spLocks/>
          </p:cNvSpPr>
          <p:nvPr/>
        </p:nvSpPr>
        <p:spPr>
          <a:xfrm>
            <a:off x="262119" y="212071"/>
            <a:ext cx="4827117" cy="3862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rgbClr val="005671"/>
                </a:solidFill>
              </a:rPr>
              <a:t>Nature knows no waste.</a:t>
            </a:r>
            <a:endParaRPr lang="en-ZA" sz="2800" dirty="0">
              <a:solidFill>
                <a:srgbClr val="0056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176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Vermicomposting: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is a worm farm?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71671" y="2811111"/>
            <a:ext cx="3461047" cy="2707341"/>
          </a:xfrm>
        </p:spPr>
        <p:txBody>
          <a:bodyPr/>
          <a:lstStyle/>
          <a:p>
            <a:r>
              <a:rPr lang="en-ZA" dirty="0"/>
              <a:t>Composting with worms is also called Vermicomposting. Vermi means worm in Latin.</a:t>
            </a:r>
          </a:p>
          <a:p>
            <a:r>
              <a:rPr lang="en-ZA" dirty="0" smtClean="0"/>
              <a:t>Vermicomposting </a:t>
            </a:r>
            <a:r>
              <a:rPr lang="en-ZA" dirty="0"/>
              <a:t>helps reduce the amount of waste going to the landfills</a:t>
            </a:r>
            <a:r>
              <a:rPr lang="en-ZA" dirty="0" smtClean="0"/>
              <a:t>.</a:t>
            </a:r>
          </a:p>
          <a:p>
            <a:r>
              <a:rPr lang="en-ZA" dirty="0" smtClean="0"/>
              <a:t>Vermicomposting </a:t>
            </a:r>
            <a:r>
              <a:rPr lang="en-ZA" dirty="0"/>
              <a:t>can be done inside or outside; it is odourless if done </a:t>
            </a:r>
            <a:r>
              <a:rPr lang="en-ZA" dirty="0" smtClean="0"/>
              <a:t>correctly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5413"/>
            <a:ext cx="9144000" cy="503258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46441" y="356984"/>
            <a:ext cx="7053472" cy="1662545"/>
          </a:xfrm>
          <a:prstGeom prst="rightArrow">
            <a:avLst/>
          </a:prstGeom>
          <a:solidFill>
            <a:srgbClr val="005B7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99" y="280000"/>
            <a:ext cx="1816515" cy="1816515"/>
          </a:xfrm>
          <a:prstGeom prst="rect">
            <a:avLst/>
          </a:prstGeom>
        </p:spPr>
      </p:pic>
      <p:sp>
        <p:nvSpPr>
          <p:cNvPr id="10" name="Text Placeholder 6"/>
          <p:cNvSpPr txBox="1">
            <a:spLocks/>
          </p:cNvSpPr>
          <p:nvPr/>
        </p:nvSpPr>
        <p:spPr>
          <a:xfrm>
            <a:off x="157676" y="163872"/>
            <a:ext cx="5956797" cy="3862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rgbClr val="005671"/>
                </a:solidFill>
              </a:rPr>
              <a:t>90% of the things we use become waste.</a:t>
            </a:r>
            <a:endParaRPr lang="en-ZA" sz="2400" dirty="0">
              <a:solidFill>
                <a:srgbClr val="0056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67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0" y="502084"/>
            <a:ext cx="9162472" cy="1271298"/>
          </a:xfrm>
          <a:solidFill>
            <a:schemeClr val="bg1"/>
          </a:solidFill>
        </p:spPr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Let’s put our waste to better use</a:t>
            </a:r>
          </a:p>
          <a:p>
            <a:endParaRPr lang="en-ZA" b="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AutoShape 4" descr="Ground cutaway with earthworms and vegetables Vector Imag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73" y="1662545"/>
            <a:ext cx="9162473" cy="519545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88278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Vermicomposting: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is a worm farm?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71671" y="2811111"/>
            <a:ext cx="3461047" cy="2707341"/>
          </a:xfrm>
        </p:spPr>
        <p:txBody>
          <a:bodyPr/>
          <a:lstStyle/>
          <a:p>
            <a:r>
              <a:rPr lang="en-ZA" dirty="0"/>
              <a:t>Composting with worms is also called Vermicomposting. Vermi means worm in Latin.</a:t>
            </a:r>
          </a:p>
          <a:p>
            <a:r>
              <a:rPr lang="en-ZA" dirty="0" smtClean="0"/>
              <a:t>Vermicomposting </a:t>
            </a:r>
            <a:r>
              <a:rPr lang="en-ZA" dirty="0"/>
              <a:t>helps reduce the amount of waste going to the landfills</a:t>
            </a:r>
            <a:r>
              <a:rPr lang="en-ZA" dirty="0" smtClean="0"/>
              <a:t>.</a:t>
            </a:r>
          </a:p>
          <a:p>
            <a:r>
              <a:rPr lang="en-ZA" dirty="0" smtClean="0"/>
              <a:t>Vermicomposting </a:t>
            </a:r>
            <a:r>
              <a:rPr lang="en-ZA" dirty="0"/>
              <a:t>can be done inside or outside; it is odourless if done </a:t>
            </a:r>
            <a:r>
              <a:rPr lang="en-ZA" dirty="0" smtClean="0"/>
              <a:t>correctly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7" name="Picture 2" descr="5 Simple Steps To Turn Household Waste Into Comp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1" y="421992"/>
            <a:ext cx="4293834" cy="553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5258991" y="0"/>
            <a:ext cx="3589234" cy="115569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5671"/>
                </a:solidFill>
              </a:rPr>
              <a:t>Steps to make compost:</a:t>
            </a:r>
            <a:endParaRPr lang="en-ZA" dirty="0">
              <a:solidFill>
                <a:srgbClr val="005671"/>
              </a:solidFill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258991" y="1575356"/>
            <a:ext cx="3589234" cy="108473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Follow these easy steps</a:t>
            </a:r>
            <a:endParaRPr lang="en-ZA" dirty="0"/>
          </a:p>
        </p:txBody>
      </p:sp>
      <p:sp>
        <p:nvSpPr>
          <p:cNvPr id="12" name="Text Placeholder 4"/>
          <p:cNvSpPr txBox="1">
            <a:spLocks/>
          </p:cNvSpPr>
          <p:nvPr/>
        </p:nvSpPr>
        <p:spPr>
          <a:xfrm>
            <a:off x="4835660" y="1326570"/>
            <a:ext cx="3600000" cy="171581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/>
            <a:r>
              <a:rPr lang="en-ZA" sz="2000" dirty="0" smtClean="0">
                <a:solidFill>
                  <a:srgbClr val="005671"/>
                </a:solidFill>
              </a:rPr>
              <a:t>Identify a place</a:t>
            </a:r>
          </a:p>
          <a:p>
            <a:pPr marL="742950" lvl="1" indent="-285750"/>
            <a:r>
              <a:rPr lang="en-US" sz="2000" dirty="0" smtClean="0">
                <a:solidFill>
                  <a:srgbClr val="005671"/>
                </a:solidFill>
              </a:rPr>
              <a:t>Add waste </a:t>
            </a:r>
          </a:p>
          <a:p>
            <a:pPr marL="742950" lvl="1" indent="-285750"/>
            <a:r>
              <a:rPr lang="en-ZA" sz="2000" dirty="0" smtClean="0">
                <a:solidFill>
                  <a:srgbClr val="005671"/>
                </a:solidFill>
              </a:rPr>
              <a:t>Add just enough water</a:t>
            </a:r>
          </a:p>
          <a:p>
            <a:pPr marL="742950" lvl="1" indent="-285750"/>
            <a:r>
              <a:rPr lang="en-US" sz="2000" dirty="0" smtClean="0">
                <a:solidFill>
                  <a:srgbClr val="005671"/>
                </a:solidFill>
              </a:rPr>
              <a:t>Keeps things moving</a:t>
            </a:r>
          </a:p>
          <a:p>
            <a:pPr marL="742950" lvl="1" indent="-285750"/>
            <a:r>
              <a:rPr lang="en-US" sz="2000" dirty="0" smtClean="0">
                <a:solidFill>
                  <a:srgbClr val="005671"/>
                </a:solidFill>
              </a:rPr>
              <a:t>Be patient</a:t>
            </a:r>
          </a:p>
          <a:p>
            <a:pPr marL="457200" lvl="1" indent="0">
              <a:buNone/>
            </a:pPr>
            <a:endParaRPr lang="en-ZA" sz="2000" dirty="0" smtClean="0">
              <a:solidFill>
                <a:srgbClr val="005671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ZA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270" y="3357572"/>
            <a:ext cx="3890239" cy="260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3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Vermicomposting: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is a worm farm?</a:t>
            </a:r>
            <a:endParaRPr lang="en-ZA" dirty="0"/>
          </a:p>
        </p:txBody>
      </p:sp>
      <p:sp>
        <p:nvSpPr>
          <p:cNvPr id="12" name="Text Placeholder 6"/>
          <p:cNvSpPr txBox="1">
            <a:spLocks/>
          </p:cNvSpPr>
          <p:nvPr/>
        </p:nvSpPr>
        <p:spPr>
          <a:xfrm>
            <a:off x="262119" y="212071"/>
            <a:ext cx="4827117" cy="3862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rgbClr val="005671"/>
                </a:solidFill>
              </a:rPr>
              <a:t>Step 1: Choose a place</a:t>
            </a:r>
            <a:endParaRPr lang="en-ZA" sz="2800" dirty="0">
              <a:solidFill>
                <a:srgbClr val="005671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7323232" y="1253456"/>
            <a:ext cx="1452448" cy="9832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ZA" dirty="0" smtClean="0">
                <a:solidFill>
                  <a:srgbClr val="005671"/>
                </a:solidFill>
              </a:rPr>
              <a:t>Shady     &amp;          dry.</a:t>
            </a:r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24" y="953607"/>
            <a:ext cx="3773394" cy="2113100"/>
          </a:xfrm>
          <a:prstGeom prst="rect">
            <a:avLst/>
          </a:prstGeom>
        </p:spPr>
      </p:pic>
      <p:sp>
        <p:nvSpPr>
          <p:cNvPr id="10" name="Text Placeholder 6"/>
          <p:cNvSpPr txBox="1">
            <a:spLocks/>
          </p:cNvSpPr>
          <p:nvPr/>
        </p:nvSpPr>
        <p:spPr>
          <a:xfrm>
            <a:off x="262119" y="3413235"/>
            <a:ext cx="4827117" cy="3862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rgbClr val="005671"/>
                </a:solidFill>
              </a:rPr>
              <a:t>Step 2:  Add waste</a:t>
            </a:r>
            <a:endParaRPr lang="en-ZA" sz="2800" dirty="0">
              <a:solidFill>
                <a:srgbClr val="005671"/>
              </a:solidFill>
            </a:endParaRPr>
          </a:p>
        </p:txBody>
      </p:sp>
      <p:sp>
        <p:nvSpPr>
          <p:cNvPr id="9" name="AutoShape 2" descr="10 Things You Should Not Put In Your Compost Pile | Small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1083" y="960618"/>
            <a:ext cx="3164889" cy="21060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624" y="3949962"/>
            <a:ext cx="2941358" cy="1957340"/>
          </a:xfrm>
          <a:prstGeom prst="rect">
            <a:avLst/>
          </a:prstGeom>
        </p:spPr>
      </p:pic>
      <p:sp>
        <p:nvSpPr>
          <p:cNvPr id="16" name="AutoShape 4" descr="20+ Things You Should Never Compost - Conserve Energy Fut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8" name="Text Placeholder 4"/>
          <p:cNvSpPr txBox="1">
            <a:spLocks/>
          </p:cNvSpPr>
          <p:nvPr/>
        </p:nvSpPr>
        <p:spPr>
          <a:xfrm>
            <a:off x="6443184" y="4092380"/>
            <a:ext cx="2245576" cy="9832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ZA" dirty="0" smtClean="0">
                <a:solidFill>
                  <a:srgbClr val="005671"/>
                </a:solidFill>
              </a:rPr>
              <a:t>Brown material &amp; green material.</a:t>
            </a:r>
            <a:endParaRPr lang="en-ZA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1395" y="3944888"/>
            <a:ext cx="3049326" cy="204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05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Vermicomposting: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is a worm farm?</a:t>
            </a:r>
            <a:endParaRPr lang="en-ZA" dirty="0"/>
          </a:p>
        </p:txBody>
      </p:sp>
      <p:sp>
        <p:nvSpPr>
          <p:cNvPr id="12" name="Text Placeholder 6"/>
          <p:cNvSpPr txBox="1">
            <a:spLocks/>
          </p:cNvSpPr>
          <p:nvPr/>
        </p:nvSpPr>
        <p:spPr>
          <a:xfrm>
            <a:off x="262119" y="212071"/>
            <a:ext cx="6572790" cy="3862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rgbClr val="005671"/>
                </a:solidFill>
              </a:rPr>
              <a:t>Step 3: Add water as needed</a:t>
            </a:r>
            <a:endParaRPr lang="en-ZA" sz="2800" dirty="0">
              <a:solidFill>
                <a:srgbClr val="005671"/>
              </a:solidFill>
            </a:endParaRPr>
          </a:p>
        </p:txBody>
      </p:sp>
      <p:sp>
        <p:nvSpPr>
          <p:cNvPr id="7" name="Text Placeholder 4"/>
          <p:cNvSpPr txBox="1">
            <a:spLocks/>
          </p:cNvSpPr>
          <p:nvPr/>
        </p:nvSpPr>
        <p:spPr>
          <a:xfrm>
            <a:off x="3054695" y="4304619"/>
            <a:ext cx="2245576" cy="9832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ZA" dirty="0" smtClean="0">
                <a:solidFill>
                  <a:srgbClr val="005671"/>
                </a:solidFill>
              </a:rPr>
              <a:t>Turn to add to the mix.</a:t>
            </a:r>
            <a:endParaRPr lang="en-ZA" dirty="0"/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262119" y="3413235"/>
            <a:ext cx="4827117" cy="3862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rgbClr val="005671"/>
                </a:solidFill>
              </a:rPr>
              <a:t>Step 4:  Keep things moving</a:t>
            </a:r>
            <a:endParaRPr lang="en-ZA" sz="2800" dirty="0">
              <a:solidFill>
                <a:srgbClr val="005671"/>
              </a:solidFill>
            </a:endParaRPr>
          </a:p>
        </p:txBody>
      </p:sp>
      <p:sp>
        <p:nvSpPr>
          <p:cNvPr id="9" name="AutoShape 2" descr="10 Things You Should Not Put In Your Compost Pile | Small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6" name="AutoShape 4" descr="20+ Things You Should Never Compost - Conserve Energy Fut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915249"/>
            <a:ext cx="3160280" cy="2103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7919" y="405183"/>
            <a:ext cx="2716571" cy="271657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041" y="4019306"/>
            <a:ext cx="2903104" cy="1924884"/>
          </a:xfrm>
          <a:prstGeom prst="rect">
            <a:avLst/>
          </a:prstGeom>
        </p:spPr>
      </p:pic>
      <p:sp>
        <p:nvSpPr>
          <p:cNvPr id="18" name="Text Placeholder 4"/>
          <p:cNvSpPr txBox="1">
            <a:spLocks/>
          </p:cNvSpPr>
          <p:nvPr/>
        </p:nvSpPr>
        <p:spPr>
          <a:xfrm>
            <a:off x="3331544" y="1243218"/>
            <a:ext cx="2245576" cy="9832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ZA" dirty="0" smtClean="0">
                <a:solidFill>
                  <a:srgbClr val="005671"/>
                </a:solidFill>
              </a:rPr>
              <a:t>Moist, but not too wet, like a sponge.</a:t>
            </a:r>
            <a:endParaRPr lang="en-ZA" dirty="0"/>
          </a:p>
        </p:txBody>
      </p:sp>
      <p:sp>
        <p:nvSpPr>
          <p:cNvPr id="15" name="AutoShape 2" descr="How to Compost: 10 Simple Steps to Get Started: Reader's Diges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0271" y="3648274"/>
            <a:ext cx="3450147" cy="229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87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Vermicomposting: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What is a worm farm?</a:t>
            </a:r>
            <a:endParaRPr lang="en-ZA" dirty="0"/>
          </a:p>
        </p:txBody>
      </p:sp>
      <p:sp>
        <p:nvSpPr>
          <p:cNvPr id="12" name="Text Placeholder 6"/>
          <p:cNvSpPr txBox="1">
            <a:spLocks/>
          </p:cNvSpPr>
          <p:nvPr/>
        </p:nvSpPr>
        <p:spPr>
          <a:xfrm>
            <a:off x="262119" y="212071"/>
            <a:ext cx="6572790" cy="38622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srgbClr val="005671"/>
                </a:solidFill>
              </a:rPr>
              <a:t>Step 4: Be patient</a:t>
            </a:r>
            <a:endParaRPr lang="en-ZA" sz="2800" dirty="0">
              <a:solidFill>
                <a:srgbClr val="005671"/>
              </a:solidFill>
            </a:endParaRPr>
          </a:p>
        </p:txBody>
      </p:sp>
      <p:sp>
        <p:nvSpPr>
          <p:cNvPr id="9" name="AutoShape 2" descr="10 Things You Should Not Put In Your Compost Pile | Small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6" name="AutoShape 4" descr="20+ Things You Should Never Compost - Conserve Energy Futur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18" name="Text Placeholder 4"/>
          <p:cNvSpPr txBox="1">
            <a:spLocks/>
          </p:cNvSpPr>
          <p:nvPr/>
        </p:nvSpPr>
        <p:spPr>
          <a:xfrm>
            <a:off x="4245944" y="1362115"/>
            <a:ext cx="4214566" cy="9832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algn="ctr">
              <a:buNone/>
            </a:pPr>
            <a:r>
              <a:rPr lang="en-ZA" dirty="0" smtClean="0">
                <a:solidFill>
                  <a:srgbClr val="005671"/>
                </a:solidFill>
              </a:rPr>
              <a:t>No heat &amp; dry and brown = ready to use in your garden.</a:t>
            </a:r>
            <a:endParaRPr lang="en-ZA" dirty="0"/>
          </a:p>
        </p:txBody>
      </p:sp>
      <p:sp>
        <p:nvSpPr>
          <p:cNvPr id="15" name="AutoShape 2" descr="How to Compost: 10 Simple Steps to Get Started: Reader's Diges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982" y="2990111"/>
            <a:ext cx="2941619" cy="2941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82" y="1045348"/>
            <a:ext cx="3998170" cy="17625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149" y="2982859"/>
            <a:ext cx="5173851" cy="293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86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3999" cy="943276"/>
          </a:xfrm>
          <a:solidFill>
            <a:schemeClr val="bg1"/>
          </a:solidFill>
        </p:spPr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Earthworms are good</a:t>
            </a:r>
            <a:endParaRPr lang="en-ZA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3164" b="3164"/>
          <a:stretch>
            <a:fillRect/>
          </a:stretch>
        </p:blipFill>
        <p:spPr>
          <a:xfrm>
            <a:off x="0" y="1080654"/>
            <a:ext cx="9143999" cy="577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Interesting Facts About Earthworms - EcoWatch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r="10000"/>
          <a:stretch>
            <a:fillRect/>
          </a:stretch>
        </p:blipFill>
        <p:spPr bwMode="auto">
          <a:xfrm>
            <a:off x="9035" y="0"/>
            <a:ext cx="9144000" cy="731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3999" cy="943276"/>
          </a:xfrm>
          <a:solidFill>
            <a:schemeClr val="bg1"/>
          </a:solidFill>
        </p:spPr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Introduction</a:t>
            </a:r>
            <a:endParaRPr lang="en-ZA" b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0433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Vermicomposting:</a:t>
            </a:r>
            <a:endParaRPr lang="en-ZA" dirty="0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5258991" y="1575356"/>
            <a:ext cx="3589234" cy="1084730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Follow these easy steps</a:t>
            </a:r>
            <a:endParaRPr lang="en-ZA" dirty="0"/>
          </a:p>
        </p:txBody>
      </p:sp>
      <p:sp>
        <p:nvSpPr>
          <p:cNvPr id="11" name="Text Placeholder 4"/>
          <p:cNvSpPr txBox="1">
            <a:spLocks/>
          </p:cNvSpPr>
          <p:nvPr/>
        </p:nvSpPr>
        <p:spPr>
          <a:xfrm>
            <a:off x="6286159" y="312737"/>
            <a:ext cx="2585393" cy="53888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/>
            <a:r>
              <a:rPr lang="en-ZA" sz="2000" dirty="0" smtClean="0">
                <a:solidFill>
                  <a:srgbClr val="005671"/>
                </a:solidFill>
              </a:rPr>
              <a:t>Earthworms are good for our environment.</a:t>
            </a:r>
          </a:p>
          <a:p>
            <a:pPr marL="742950" lvl="1" indent="-285750"/>
            <a:endParaRPr lang="en-ZA" sz="2000" dirty="0">
              <a:solidFill>
                <a:srgbClr val="005671"/>
              </a:solidFill>
            </a:endParaRPr>
          </a:p>
          <a:p>
            <a:pPr marL="457200" lvl="1" indent="0">
              <a:buNone/>
            </a:pPr>
            <a:endParaRPr lang="en-ZA" sz="2000" dirty="0" smtClean="0">
              <a:solidFill>
                <a:srgbClr val="005671"/>
              </a:solidFill>
            </a:endParaRPr>
          </a:p>
          <a:p>
            <a:pPr marL="457200" lvl="1" indent="0">
              <a:buNone/>
            </a:pPr>
            <a:endParaRPr lang="en-ZA" sz="2000" dirty="0" smtClean="0">
              <a:solidFill>
                <a:srgbClr val="005671"/>
              </a:solidFill>
            </a:endParaRPr>
          </a:p>
          <a:p>
            <a:pPr marL="742950" lvl="1" indent="-285750"/>
            <a:r>
              <a:rPr lang="en-US" sz="2000" dirty="0" smtClean="0">
                <a:solidFill>
                  <a:srgbClr val="005671"/>
                </a:solidFill>
              </a:rPr>
              <a:t>Earthworms helps to reduce waste.</a:t>
            </a:r>
          </a:p>
          <a:p>
            <a:pPr marL="742950" lvl="1" indent="-285750"/>
            <a:endParaRPr lang="en-US" sz="2000" dirty="0">
              <a:solidFill>
                <a:srgbClr val="005671"/>
              </a:solidFill>
            </a:endParaRPr>
          </a:p>
          <a:p>
            <a:pPr marL="742950" lvl="1" indent="-285750"/>
            <a:endParaRPr lang="en-US" sz="2000" dirty="0" smtClean="0">
              <a:solidFill>
                <a:srgbClr val="005671"/>
              </a:solidFill>
            </a:endParaRPr>
          </a:p>
          <a:p>
            <a:pPr marL="457200" lvl="1" indent="0">
              <a:buNone/>
            </a:pPr>
            <a:endParaRPr lang="en-ZA" sz="2000" dirty="0" smtClean="0">
              <a:solidFill>
                <a:srgbClr val="005671"/>
              </a:solidFill>
            </a:endParaRPr>
          </a:p>
          <a:p>
            <a:pPr marL="742950" lvl="1" indent="-285750"/>
            <a:r>
              <a:rPr lang="en-ZA" sz="2000" dirty="0" smtClean="0">
                <a:solidFill>
                  <a:srgbClr val="005671"/>
                </a:solidFill>
              </a:rPr>
              <a:t>Earthworms help to make compost for our plants to grow.</a:t>
            </a:r>
          </a:p>
          <a:p>
            <a:pPr marL="457200" lvl="1" indent="0">
              <a:buNone/>
            </a:pPr>
            <a:endParaRPr lang="en-ZA" sz="2000" dirty="0" smtClean="0">
              <a:solidFill>
                <a:srgbClr val="005671"/>
              </a:solidFill>
            </a:endParaRPr>
          </a:p>
          <a:p>
            <a:pPr marL="457200" lvl="1" indent="0">
              <a:buNone/>
            </a:pPr>
            <a:endParaRPr lang="en-US" sz="2000" dirty="0">
              <a:solidFill>
                <a:srgbClr val="005671"/>
              </a:solidFill>
            </a:endParaRPr>
          </a:p>
          <a:p>
            <a:pPr marL="742950" lvl="1" indent="-285750"/>
            <a:endParaRPr lang="en-US" sz="2000" dirty="0" smtClean="0">
              <a:solidFill>
                <a:srgbClr val="005671"/>
              </a:solidFill>
            </a:endParaRPr>
          </a:p>
          <a:p>
            <a:pPr marL="457200" lvl="1" indent="0">
              <a:buNone/>
            </a:pPr>
            <a:endParaRPr lang="en-ZA" sz="2000" dirty="0" smtClean="0">
              <a:solidFill>
                <a:srgbClr val="005671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ZA" sz="2000" dirty="0">
              <a:solidFill>
                <a:srgbClr val="00567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617" y="2280426"/>
            <a:ext cx="3554905" cy="1777453"/>
          </a:xfrm>
          <a:prstGeom prst="rect">
            <a:avLst/>
          </a:prstGeom>
        </p:spPr>
      </p:pic>
      <p:sp>
        <p:nvSpPr>
          <p:cNvPr id="17" name="AutoShape 2" descr="The Permaculture Research Institut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711" y="4148759"/>
            <a:ext cx="3554905" cy="1788702"/>
          </a:xfrm>
          <a:prstGeom prst="rect">
            <a:avLst/>
          </a:prstGeom>
        </p:spPr>
      </p:pic>
      <p:sp>
        <p:nvSpPr>
          <p:cNvPr id="20" name="AutoShape 4" descr="Hwange youths strive to protect environment | The Chronic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711" y="143637"/>
            <a:ext cx="3584719" cy="2007443"/>
          </a:xfrm>
          <a:prstGeom prst="rect">
            <a:avLst/>
          </a:prstGeom>
        </p:spPr>
      </p:pic>
      <p:sp>
        <p:nvSpPr>
          <p:cNvPr id="22" name="AutoShape 6" descr="Thank God for Earthworms! | The Institute for Creation Researc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55" y="570168"/>
            <a:ext cx="2598921" cy="9144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56" y="2639377"/>
            <a:ext cx="2598921" cy="91443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56" y="4585892"/>
            <a:ext cx="2598921" cy="91443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896" y="1143540"/>
            <a:ext cx="900647" cy="9006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6731" y="3198961"/>
            <a:ext cx="900647" cy="90064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9896" y="5131688"/>
            <a:ext cx="900647" cy="90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9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amorous earthworms | Earthworm Wat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936" y="3976626"/>
            <a:ext cx="2238375" cy="177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56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55600" y="129308"/>
            <a:ext cx="8529782" cy="667751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How much do you know about earthworms?</a:t>
            </a:r>
            <a:endParaRPr lang="en-ZA" dirty="0">
              <a:solidFill>
                <a:srgbClr val="005B7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1128" y="1055001"/>
            <a:ext cx="3749890" cy="2743111"/>
          </a:xfrm>
        </p:spPr>
        <p:txBody>
          <a:bodyPr/>
          <a:lstStyle/>
          <a:p>
            <a:r>
              <a:rPr lang="en-US" dirty="0" smtClean="0"/>
              <a:t>Earthworms move by…</a:t>
            </a:r>
          </a:p>
          <a:p>
            <a:r>
              <a:rPr lang="en-US" dirty="0" smtClean="0"/>
              <a:t>Earthworms breathes through…</a:t>
            </a:r>
          </a:p>
          <a:p>
            <a:r>
              <a:rPr lang="en-US" dirty="0" smtClean="0"/>
              <a:t>Earthworms like…</a:t>
            </a:r>
          </a:p>
          <a:p>
            <a:r>
              <a:rPr lang="en-US" dirty="0" smtClean="0"/>
              <a:t>Earthworms eat…</a:t>
            </a:r>
          </a:p>
          <a:p>
            <a:endParaRPr lang="en-US" dirty="0" smtClean="0"/>
          </a:p>
          <a:p>
            <a:endParaRPr lang="en-Z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420" y="894238"/>
            <a:ext cx="3644313" cy="20408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1882" y="3032232"/>
            <a:ext cx="2475540" cy="26111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106" y="3034132"/>
            <a:ext cx="2620933" cy="2609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2544" y="3032232"/>
            <a:ext cx="2203189" cy="261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24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9143999" cy="943276"/>
          </a:xfrm>
          <a:solidFill>
            <a:schemeClr val="bg1"/>
          </a:solidFill>
        </p:spPr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  <a:effectLst/>
              </a:rPr>
              <a:t>All about earthworms</a:t>
            </a:r>
            <a:endParaRPr lang="en-ZA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805" r="4805"/>
          <a:stretch>
            <a:fillRect/>
          </a:stretch>
        </p:blipFill>
        <p:spPr>
          <a:xfrm>
            <a:off x="-2" y="877455"/>
            <a:ext cx="9245757" cy="598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0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397185" y="121069"/>
            <a:ext cx="3791012" cy="1155693"/>
          </a:xfrm>
        </p:spPr>
        <p:txBody>
          <a:bodyPr/>
          <a:lstStyle/>
          <a:p>
            <a:r>
              <a:rPr lang="en-US" dirty="0" smtClean="0"/>
              <a:t>Anatomy of the earthworm</a:t>
            </a:r>
            <a:endParaRPr lang="en-ZA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878317" y="3453644"/>
            <a:ext cx="3782466" cy="3238860"/>
          </a:xfrm>
        </p:spPr>
        <p:txBody>
          <a:bodyPr/>
          <a:lstStyle/>
          <a:p>
            <a:pPr marL="285750" indent="-285750">
              <a:buFont typeface="Wingdings" pitchFamily="2" charset="2"/>
              <a:buChar char="v"/>
            </a:pPr>
            <a:r>
              <a:rPr lang="en-ZA" dirty="0" smtClean="0"/>
              <a:t>Worms are invertebrates: </a:t>
            </a:r>
            <a:r>
              <a:rPr lang="en-ZA" sz="2000" dirty="0" smtClean="0"/>
              <a:t>they do not have a backbone. They wiggle, crawl and slide</a:t>
            </a:r>
            <a:r>
              <a:rPr lang="en-ZA" dirty="0" smtClean="0"/>
              <a:t>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ZA" dirty="0" smtClean="0"/>
              <a:t>Earthworms have no eyes or ears. They breathe through their skin.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ZA" dirty="0" smtClean="0"/>
              <a:t>They like dark, moist places.</a:t>
            </a:r>
          </a:p>
          <a:p>
            <a:pPr marL="285750" indent="-285750">
              <a:buFont typeface="Wingdings" pitchFamily="2" charset="2"/>
              <a:buChar char="v"/>
            </a:pPr>
            <a:endParaRPr lang="en-ZA" dirty="0" smtClean="0"/>
          </a:p>
          <a:p>
            <a:endParaRPr lang="en-ZA" dirty="0"/>
          </a:p>
        </p:txBody>
      </p:sp>
      <p:pic>
        <p:nvPicPr>
          <p:cNvPr id="9" name="Chart Placeholder 8"/>
          <p:cNvPicPr>
            <a:picLocks noGrp="1" noChangeAspect="1"/>
          </p:cNvPicPr>
          <p:nvPr>
            <p:ph type="chart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81" y="332510"/>
            <a:ext cx="3904370" cy="2798809"/>
          </a:xfrm>
          <a:prstGeom prst="rect">
            <a:avLst/>
          </a:prstGeom>
        </p:spPr>
      </p:pic>
      <p:pic>
        <p:nvPicPr>
          <p:cNvPr id="2050" name="Picture 2" descr="Worm Feeding Guide: Best and Worst Foods for Composting Wor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777" y="3629891"/>
            <a:ext cx="2143125" cy="2167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48145" y="5569527"/>
            <a:ext cx="2733964" cy="600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Curved Down Arrow 12"/>
          <p:cNvSpPr/>
          <p:nvPr/>
        </p:nvSpPr>
        <p:spPr>
          <a:xfrm rot="16200000" flipH="1">
            <a:off x="-281709" y="4668982"/>
            <a:ext cx="2013530" cy="988294"/>
          </a:xfrm>
          <a:prstGeom prst="curvedDownArrow">
            <a:avLst/>
          </a:prstGeom>
          <a:solidFill>
            <a:srgbClr val="0056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>
              <a:solidFill>
                <a:schemeClr val="tx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164983" y="3999344"/>
            <a:ext cx="571453" cy="591129"/>
          </a:xfrm>
          <a:prstGeom prst="ellipse">
            <a:avLst/>
          </a:prstGeom>
          <a:noFill/>
          <a:ln w="76200">
            <a:solidFill>
              <a:srgbClr val="00567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5" name="Rectangle 14"/>
          <p:cNvSpPr/>
          <p:nvPr/>
        </p:nvSpPr>
        <p:spPr>
          <a:xfrm>
            <a:off x="1344383" y="5686735"/>
            <a:ext cx="1454235" cy="4831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 smtClean="0">
                <a:solidFill>
                  <a:srgbClr val="005671"/>
                </a:solidFill>
              </a:rPr>
              <a:t>Clitellum (stores eggs)</a:t>
            </a:r>
            <a:endParaRPr lang="en-ZA" dirty="0">
              <a:solidFill>
                <a:srgbClr val="00567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19" y="1539999"/>
            <a:ext cx="3537344" cy="191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84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80" y="240013"/>
            <a:ext cx="4343831" cy="305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402" y="3636938"/>
            <a:ext cx="753307" cy="9120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884" y="4345199"/>
            <a:ext cx="2451490" cy="15961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7663" y="3384093"/>
            <a:ext cx="1417782" cy="1417782"/>
          </a:xfrm>
          <a:prstGeom prst="rect">
            <a:avLst/>
          </a:prstGeom>
        </p:spPr>
      </p:pic>
      <p:pic>
        <p:nvPicPr>
          <p:cNvPr id="1028" name="Picture 4" descr="File:Balanced scale of Justice.svg - Wikimedia Common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000" y="1025237"/>
            <a:ext cx="6262516" cy="491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Placeholder 6"/>
          <p:cNvSpPr>
            <a:spLocks noGrp="1"/>
          </p:cNvSpPr>
          <p:nvPr>
            <p:ph type="body" sz="quarter" idx="4294967295"/>
          </p:nvPr>
        </p:nvSpPr>
        <p:spPr>
          <a:xfrm>
            <a:off x="4884807" y="286062"/>
            <a:ext cx="3791012" cy="115569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5671"/>
                </a:solidFill>
              </a:rPr>
              <a:t>What worms eat</a:t>
            </a:r>
            <a:endParaRPr lang="en-ZA" dirty="0">
              <a:solidFill>
                <a:srgbClr val="0056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62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 smtClean="0"/>
              <a:t>EARTHWorms loves our waste. </a:t>
            </a:r>
            <a:endParaRPr lang="en-ZA" b="1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 smtClean="0"/>
              <a:t>AN APPLE AWAY KEEPS THE WORM OK</a:t>
            </a:r>
            <a:r>
              <a:rPr lang="en-US" dirty="0" smtClean="0"/>
              <a:t>.</a:t>
            </a:r>
            <a:endParaRPr lang="en-Z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70" y="507610"/>
            <a:ext cx="4615896" cy="49105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120" y="2133600"/>
            <a:ext cx="3270354" cy="316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8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29" y="2462698"/>
            <a:ext cx="6276975" cy="3867150"/>
          </a:xfrm>
          <a:prstGeom prst="rect">
            <a:avLst/>
          </a:prstGeom>
        </p:spPr>
      </p:pic>
      <p:pic>
        <p:nvPicPr>
          <p:cNvPr id="4098" name="Picture 2" descr="Best Worm Composting Bins: Worms Livin' High on the Hog | ecokar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308" y="759627"/>
            <a:ext cx="1608107" cy="170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Differences Between Worms &amp; Snai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6" name="Text Placeholder 6"/>
          <p:cNvSpPr txBox="1">
            <a:spLocks/>
          </p:cNvSpPr>
          <p:nvPr/>
        </p:nvSpPr>
        <p:spPr>
          <a:xfrm>
            <a:off x="905164" y="-447577"/>
            <a:ext cx="8062917" cy="115569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 baseline="0">
                <a:solidFill>
                  <a:srgbClr val="005B7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smtClean="0">
                <a:latin typeface="Gill Sans MT"/>
              </a:rPr>
              <a:t>What do worms like to eat and what not?</a:t>
            </a:r>
            <a:endParaRPr kumimoji="0" lang="en-ZA" sz="3000" b="1" i="0" u="none" strike="noStrike" kern="1200" cap="none" spc="0" normalizeH="0" baseline="0" noProof="0" dirty="0">
              <a:ln>
                <a:noFill/>
              </a:ln>
              <a:solidFill>
                <a:srgbClr val="005B7F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019" y="1259795"/>
            <a:ext cx="940667" cy="9199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6214" y="868553"/>
            <a:ext cx="1485218" cy="148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4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258991" y="1116087"/>
            <a:ext cx="3589234" cy="1084730"/>
          </a:xfrm>
        </p:spPr>
        <p:txBody>
          <a:bodyPr/>
          <a:lstStyle/>
          <a:p>
            <a:r>
              <a:rPr lang="en-ZA" dirty="0" smtClean="0"/>
              <a:t>Who eats the earth worm?</a:t>
            </a:r>
            <a:endParaRPr lang="en-Z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orms as food</a:t>
            </a:r>
            <a:endParaRPr lang="en-ZA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258991" y="2271780"/>
            <a:ext cx="3885009" cy="2595784"/>
          </a:xfrm>
        </p:spPr>
        <p:txBody>
          <a:bodyPr/>
          <a:lstStyle/>
          <a:p>
            <a:r>
              <a:rPr lang="en-US" b="1" dirty="0"/>
              <a:t>Earthworms</a:t>
            </a:r>
            <a:r>
              <a:rPr lang="en-US" dirty="0"/>
              <a:t> have to </a:t>
            </a:r>
            <a:r>
              <a:rPr lang="en-US" dirty="0" smtClean="0"/>
              <a:t>hide from </a:t>
            </a:r>
            <a:r>
              <a:rPr lang="en-US" dirty="0"/>
              <a:t>plenty </a:t>
            </a:r>
            <a:r>
              <a:rPr lang="en-US" dirty="0" smtClean="0"/>
              <a:t>of natural</a:t>
            </a:r>
            <a:r>
              <a:rPr lang="en-US" dirty="0"/>
              <a:t> </a:t>
            </a:r>
            <a:r>
              <a:rPr lang="en-US" b="1" dirty="0"/>
              <a:t>predators</a:t>
            </a:r>
            <a:r>
              <a:rPr lang="en-US" dirty="0"/>
              <a:t> during their lives. </a:t>
            </a:r>
            <a:endParaRPr lang="en-US" dirty="0" smtClean="0"/>
          </a:p>
          <a:p>
            <a:r>
              <a:rPr lang="en-US" dirty="0" smtClean="0"/>
              <a:t>Birds, </a:t>
            </a:r>
            <a:r>
              <a:rPr lang="en-US" dirty="0"/>
              <a:t>moles, </a:t>
            </a:r>
            <a:r>
              <a:rPr lang="en-US" dirty="0" smtClean="0"/>
              <a:t>foxes</a:t>
            </a:r>
            <a:r>
              <a:rPr lang="en-US" dirty="0"/>
              <a:t>, hedgehogs, turtles, slugs, beetles, snakes and leeches, </a:t>
            </a:r>
            <a:r>
              <a:rPr lang="en-US" dirty="0" smtClean="0"/>
              <a:t>are all </a:t>
            </a:r>
            <a:r>
              <a:rPr lang="en-US" dirty="0"/>
              <a:t>happy to feed on them.</a:t>
            </a:r>
            <a:endParaRPr lang="en-ZA" dirty="0"/>
          </a:p>
        </p:txBody>
      </p:sp>
      <p:pic>
        <p:nvPicPr>
          <p:cNvPr id="5122" name="Picture 2" descr="How Robins Find Worms—and How You Can Help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7" b="7317"/>
          <a:stretch>
            <a:fillRect/>
          </a:stretch>
        </p:blipFill>
        <p:spPr bwMode="auto">
          <a:xfrm>
            <a:off x="2578559" y="692726"/>
            <a:ext cx="1984731" cy="182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nvertebrates/predators/10_earthworm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5" b="28725"/>
          <a:stretch>
            <a:fillRect/>
          </a:stretch>
        </p:blipFill>
        <p:spPr bwMode="auto">
          <a:xfrm>
            <a:off x="6293557" y="4978400"/>
            <a:ext cx="2850444" cy="190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Life and Death of the Typical Earthworm | HowStuffWor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76" y="692726"/>
            <a:ext cx="1874982" cy="182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Earthworms may be bigger trouble than we thought - Futurit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4" name="AutoShape 8" descr="Earthworms may be bigger trouble than we thought - Futurity"/>
          <p:cNvSpPr>
            <a:spLocks noChangeAspect="1" noChangeArrowheads="1"/>
          </p:cNvSpPr>
          <p:nvPr/>
        </p:nvSpPr>
        <p:spPr bwMode="auto">
          <a:xfrm>
            <a:off x="3247117" y="111608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sp>
        <p:nvSpPr>
          <p:cNvPr id="8" name="AutoShape 10" descr="Earthworms Help Students Understand Habitat and Adaptation ..."/>
          <p:cNvSpPr>
            <a:spLocks noChangeAspect="1" noChangeArrowheads="1"/>
          </p:cNvSpPr>
          <p:nvPr/>
        </p:nvSpPr>
        <p:spPr bwMode="auto">
          <a:xfrm flipH="1">
            <a:off x="612774" y="7937"/>
            <a:ext cx="3502025" cy="35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Z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876" y="2683168"/>
            <a:ext cx="4055478" cy="26418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5967" y="4978400"/>
            <a:ext cx="2824536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83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 background maximis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4444CBD3-B766-47FF-BCAA-CF053D18A1B8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ULL PHOTO">
  <a:themeElements>
    <a:clrScheme name="CapeNature chart">
      <a:dk1>
        <a:sysClr val="windowText" lastClr="000000"/>
      </a:dk1>
      <a:lt1>
        <a:srgbClr val="FFFFFF"/>
      </a:lt1>
      <a:dk2>
        <a:srgbClr val="44546A"/>
      </a:dk2>
      <a:lt2>
        <a:srgbClr val="FFFFFF"/>
      </a:lt2>
      <a:accent1>
        <a:srgbClr val="92AE2A"/>
      </a:accent1>
      <a:accent2>
        <a:srgbClr val="ED7D31"/>
      </a:accent2>
      <a:accent3>
        <a:srgbClr val="005B7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C27CF9D5-2F15-40BB-A046-62F78AD172D3}"/>
    </a:ext>
  </a:extLst>
</a:theme>
</file>

<file path=ppt/theme/theme3.xml><?xml version="1.0" encoding="utf-8"?>
<a:theme xmlns:a="http://schemas.openxmlformats.org/drawingml/2006/main" name="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70F70FE3-3387-4EA6-BE6A-2F93DDD488A6}"/>
    </a:ext>
  </a:extLst>
</a:theme>
</file>

<file path=ppt/theme/theme4.xml><?xml version="1.0" encoding="utf-8"?>
<a:theme xmlns:a="http://schemas.openxmlformats.org/drawingml/2006/main" name="GREEN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65548CFC-DA5B-4971-8589-DE3F06A63486}"/>
    </a:ext>
  </a:extLst>
</a:theme>
</file>

<file path=ppt/theme/theme5.xml><?xml version="1.0" encoding="utf-8"?>
<a:theme xmlns:a="http://schemas.openxmlformats.org/drawingml/2006/main" name="dark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F7587D5F-A1A3-44EF-9801-E52EC5D1F795}"/>
    </a:ext>
  </a:extLst>
</a:theme>
</file>

<file path=ppt/theme/theme6.xml><?xml version="1.0" encoding="utf-8"?>
<a:theme xmlns:a="http://schemas.openxmlformats.org/drawingml/2006/main" name="blue white spli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D0FB1C4C-FE02-41A4-B04F-7B64A2DCD074}"/>
    </a:ext>
  </a:extLst>
</a:theme>
</file>

<file path=ppt/theme/theme7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D97EFE4A-D413-4372-9B1B-66F2A32D4AFA}"/>
    </a:ext>
  </a:extLst>
</a:theme>
</file>

<file path=ppt/theme/theme8.xml><?xml version="1.0" encoding="utf-8"?>
<a:theme xmlns:a="http://schemas.openxmlformats.org/drawingml/2006/main" name="Thank yo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E419DAFC-C67C-412D-A71C-983EAFF4C404}"/>
    </a:ext>
  </a:extLst>
</a:theme>
</file>

<file path=ppt/theme/theme9.xml><?xml version="1.0" encoding="utf-8"?>
<a:theme xmlns:a="http://schemas.openxmlformats.org/drawingml/2006/main" name="1_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70F70FE3-3387-4EA6-BE6A-2F93DDD488A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CapeNature 20years presentation</Template>
  <TotalTime>428</TotalTime>
  <Words>596</Words>
  <Application>Microsoft Office PowerPoint</Application>
  <PresentationFormat>On-screen Show (4:3)</PresentationFormat>
  <Paragraphs>91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Calibri</vt:lpstr>
      <vt:lpstr>Gill Sans MT</vt:lpstr>
      <vt:lpstr>Wingdings</vt:lpstr>
      <vt:lpstr>white background maximised</vt:lpstr>
      <vt:lpstr>FULL PHOTO</vt:lpstr>
      <vt:lpstr>White background</vt:lpstr>
      <vt:lpstr>GREEN BACKGROUND</vt:lpstr>
      <vt:lpstr>dark blue background</vt:lpstr>
      <vt:lpstr>blue white split</vt:lpstr>
      <vt:lpstr>Title slide</vt:lpstr>
      <vt:lpstr>Thank you</vt:lpstr>
      <vt:lpstr>1_White background</vt:lpstr>
      <vt:lpstr>Worms on a mission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 here</dc:title>
  <dc:creator>Jamie Ross</dc:creator>
  <cp:lastModifiedBy>Natanya Dreyer</cp:lastModifiedBy>
  <cp:revision>92</cp:revision>
  <cp:lastPrinted>2019-02-26T14:00:47Z</cp:lastPrinted>
  <dcterms:created xsi:type="dcterms:W3CDTF">2020-01-16T13:31:39Z</dcterms:created>
  <dcterms:modified xsi:type="dcterms:W3CDTF">2020-06-11T06:39:02Z</dcterms:modified>
</cp:coreProperties>
</file>